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7" r:id="rId6"/>
    <p:sldId id="268" r:id="rId7"/>
    <p:sldId id="269" r:id="rId8"/>
    <p:sldId id="262" r:id="rId9"/>
    <p:sldId id="270" r:id="rId10"/>
    <p:sldId id="263" r:id="rId11"/>
    <p:sldId id="264" r:id="rId12"/>
    <p:sldId id="265" r:id="rId13"/>
    <p:sldId id="266" r:id="rId14"/>
    <p:sldId id="258" r:id="rId15"/>
    <p:sldId id="26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660"/>
  </p:normalViewPr>
  <p:slideViewPr>
    <p:cSldViewPr>
      <p:cViewPr varScale="1">
        <p:scale>
          <a:sx n="69" d="100"/>
          <a:sy n="69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3E8C-888B-4492-8D87-A0ECF9116EFC}" type="datetimeFigureOut">
              <a:rPr lang="pl-PL" smtClean="0"/>
              <a:pPr/>
              <a:t>2017-02-22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8244-981F-4B69-BC8B-9A1D52E66DE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304255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„Narodowy Program Rozwoju Czytelnictwa”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6400800" cy="2786082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>
                <a:solidFill>
                  <a:schemeClr val="tx1"/>
                </a:solidFill>
              </a:rPr>
              <a:t>Priorytet 3 „Narodowego Programu Rozwoju Czytelnictwa” jest realizowany jako program wspierania organy prowadzące szkoły oraz biblioteki pedagogiczne w latach 2016-2020,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w zakresie rozwijania zainteresowań uczniów przez promocję czytelnictwa dzieci i młodzieży,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w tym zakup nowości wydawniczych.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Szkoła Podstawowa Nr 5 przy Zespole Szkół Nr 3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l-PL" sz="6200" b="1" dirty="0" smtClean="0"/>
              <a:t>REALIZACJA programu obejmowała wiele działań promujących czytelnictwo. Były to  konkursy, projekty, apele, wystawy książek, lekcje biblioteczne, wyjścia do biblioteki publicznej, </a:t>
            </a:r>
            <a:br>
              <a:rPr lang="pl-PL" sz="6200" b="1" dirty="0" smtClean="0"/>
            </a:br>
            <a:r>
              <a:rPr lang="pl-PL" sz="6200" b="1" dirty="0" smtClean="0"/>
              <a:t>a także spotkanie z rodzicami nt. </a:t>
            </a:r>
            <a:r>
              <a:rPr lang="pl-PL" sz="6200" dirty="0" smtClean="0"/>
              <a:t>„Czytanie a rozwój emocjonalny dzieci i młodzieży w wieku szkolnym”.</a:t>
            </a:r>
          </a:p>
          <a:p>
            <a:pPr>
              <a:buNone/>
            </a:pPr>
            <a:r>
              <a:rPr lang="pl-PL" sz="6200" b="1" dirty="0" smtClean="0"/>
              <a:t>W szkole zorganizowano między innymi: </a:t>
            </a:r>
            <a:endParaRPr lang="pl-PL" sz="6200" dirty="0" smtClean="0"/>
          </a:p>
          <a:p>
            <a:pPr lvl="0"/>
            <a:r>
              <a:rPr lang="pl-PL" sz="6200" dirty="0" smtClean="0"/>
              <a:t>Narodowe  Czytanie Henryka Sienkiewicza, </a:t>
            </a:r>
          </a:p>
          <a:p>
            <a:pPr lvl="0"/>
            <a:r>
              <a:rPr lang="pl-PL" sz="6200" dirty="0" smtClean="0"/>
              <a:t>Szkolny Dzień Książki / w czasie którego uczniowie przebierali się za swoich ulubionych bohaterów/, </a:t>
            </a:r>
          </a:p>
          <a:p>
            <a:pPr lvl="0"/>
            <a:r>
              <a:rPr lang="pl-PL" sz="6200" dirty="0" smtClean="0"/>
              <a:t>Festiwal Pięknego Czytania, </a:t>
            </a:r>
          </a:p>
          <a:p>
            <a:pPr lvl="0"/>
            <a:r>
              <a:rPr lang="pl-PL" sz="6200" dirty="0" smtClean="0"/>
              <a:t>Konkursy plastyczne promujące czytanie, </a:t>
            </a:r>
          </a:p>
          <a:p>
            <a:pPr lvl="0"/>
            <a:r>
              <a:rPr lang="pl-PL" sz="6200" dirty="0" smtClean="0"/>
              <a:t>Maraton czytania, </a:t>
            </a:r>
          </a:p>
          <a:p>
            <a:pPr lvl="0"/>
            <a:r>
              <a:rPr lang="pl-PL" sz="6200" dirty="0" smtClean="0"/>
              <a:t>Tematyczne wystawki książek w większości klas oraz cykliczną wystawę w bibliotece szkolnej,  </a:t>
            </a:r>
          </a:p>
          <a:p>
            <a:pPr lvl="0"/>
            <a:r>
              <a:rPr lang="pl-PL" sz="6200" dirty="0" smtClean="0"/>
              <a:t>Projekt na </a:t>
            </a:r>
            <a:r>
              <a:rPr lang="pl-PL" sz="6200" dirty="0" err="1" smtClean="0">
                <a:solidFill>
                  <a:srgbClr val="FF0000"/>
                </a:solidFill>
              </a:rPr>
              <a:t>e</a:t>
            </a:r>
            <a:r>
              <a:rPr lang="pl-PL" sz="6200" dirty="0" err="1" smtClean="0">
                <a:solidFill>
                  <a:srgbClr val="FF0000"/>
                </a:solidFill>
              </a:rPr>
              <a:t>booka</a:t>
            </a:r>
            <a:r>
              <a:rPr lang="pl-PL" sz="6200" dirty="0" smtClean="0"/>
              <a:t> </a:t>
            </a:r>
            <a:r>
              <a:rPr lang="pl-PL" sz="6200" dirty="0" smtClean="0"/>
              <a:t>o książkach H. Sienkiewicza,</a:t>
            </a:r>
          </a:p>
          <a:p>
            <a:pPr lvl="0"/>
            <a:r>
              <a:rPr lang="pl-PL" sz="6200" dirty="0" smtClean="0"/>
              <a:t>Świąteczny Kiermasz Książki, pt. „Książka pod każdą choinką”, </a:t>
            </a:r>
          </a:p>
          <a:p>
            <a:pPr lvl="0"/>
            <a:r>
              <a:rPr lang="pl-PL" sz="6200" dirty="0" smtClean="0"/>
              <a:t>Konkursy czytelnicze: np. Najlepszy czytelnik,  Najlepiej czytająca klasa.</a:t>
            </a:r>
            <a:r>
              <a:rPr lang="pl-PL" sz="6200" i="1" dirty="0" smtClean="0"/>
              <a:t/>
            </a:r>
            <a:br>
              <a:rPr lang="pl-PL" sz="6200" i="1" dirty="0" smtClean="0"/>
            </a:br>
            <a:endParaRPr lang="pl-PL" sz="6200" i="1" dirty="0" smtClean="0"/>
          </a:p>
          <a:p>
            <a:pPr>
              <a:buNone/>
            </a:pPr>
            <a:r>
              <a:rPr lang="pl-PL" sz="6200" dirty="0" smtClean="0"/>
              <a:t>Kwota otrzymana w ramach programu pozwoliła na zakup  1030 nowości czytelniczych</a:t>
            </a:r>
            <a:r>
              <a:rPr lang="pl-PL" sz="6200" i="1" dirty="0" smtClean="0"/>
              <a:t>.</a:t>
            </a:r>
            <a:r>
              <a:rPr lang="pl-PL" sz="6200" dirty="0" smtClean="0"/>
              <a:t> Zarówno lektur jak i książek wskazanych przez uczniów, rodziców i nauczycieli, gdyż jednym z warunków udziału w programie była szeroka konsultacja listy zakupów w środowisku szkolnym i pozaszkolnym, m.in. z  biblioteką publiczną. </a:t>
            </a:r>
          </a:p>
          <a:p>
            <a:pPr>
              <a:buNone/>
            </a:pPr>
            <a:endParaRPr lang="pl-PL" sz="42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"</a:t>
            </a:r>
            <a:r>
              <a:rPr lang="pl-PL" sz="2800" dirty="0" smtClean="0"/>
              <a:t>Kto czyta książki, żyje podwójnie„</a:t>
            </a:r>
            <a:br>
              <a:rPr lang="pl-PL" sz="2800" dirty="0" smtClean="0"/>
            </a:br>
            <a:r>
              <a:rPr lang="pl-PL" sz="2800" dirty="0" smtClean="0"/>
              <a:t>                                        </a:t>
            </a:r>
            <a:r>
              <a:rPr lang="pl-PL" sz="2000" i="1" dirty="0" smtClean="0"/>
              <a:t>Umberto Eco</a:t>
            </a:r>
            <a:endParaRPr lang="pl-PL" sz="2000" i="1" dirty="0"/>
          </a:p>
        </p:txBody>
      </p:sp>
      <p:pic>
        <p:nvPicPr>
          <p:cNvPr id="4" name="Symbol zastępczy zawartości 3" descr="1 na s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04456" cy="2304256"/>
          </a:xfrm>
        </p:spPr>
      </p:pic>
      <p:pic>
        <p:nvPicPr>
          <p:cNvPr id="5" name="Obraz 4" descr="2 na s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032448" cy="4752528"/>
          </a:xfrm>
          <a:prstGeom prst="rect">
            <a:avLst/>
          </a:prstGeom>
        </p:spPr>
      </p:pic>
      <p:pic>
        <p:nvPicPr>
          <p:cNvPr id="6" name="Obraz 5" descr="Ada Ĺ¤ kl II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406896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„Czytanie książek to najpiękniejsza zabawa, jaką sobie ludzkość wymyśliła”</a:t>
            </a:r>
            <a:br>
              <a:rPr lang="pl-PL" sz="3100" dirty="0" smtClean="0"/>
            </a:br>
            <a:r>
              <a:rPr lang="pl-PL" sz="2800" dirty="0" smtClean="0"/>
              <a:t>					</a:t>
            </a:r>
            <a:r>
              <a:rPr lang="pl-PL" sz="2200" i="1" dirty="0" smtClean="0"/>
              <a:t>Wisława Szymborska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800" dirty="0"/>
          </a:p>
        </p:txBody>
      </p:sp>
      <p:pic>
        <p:nvPicPr>
          <p:cNvPr id="4" name="Symbol zastępczy zawartości 3" descr="Kl IV - 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43050"/>
            <a:ext cx="4114800" cy="2500330"/>
          </a:xfrm>
        </p:spPr>
      </p:pic>
      <p:pic>
        <p:nvPicPr>
          <p:cNvPr id="5" name="Obraz 4" descr="kiermasz książ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320480" cy="2506030"/>
          </a:xfrm>
          <a:prstGeom prst="rect">
            <a:avLst/>
          </a:prstGeom>
        </p:spPr>
      </p:pic>
      <p:pic>
        <p:nvPicPr>
          <p:cNvPr id="6" name="Obraz 5" descr="Kopia DSCF6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2987824" cy="2520280"/>
          </a:xfrm>
          <a:prstGeom prst="rect">
            <a:avLst/>
          </a:prstGeom>
        </p:spPr>
      </p:pic>
      <p:pic>
        <p:nvPicPr>
          <p:cNvPr id="7" name="Obraz 6" descr="Zuzia IV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149080"/>
            <a:ext cx="2520280" cy="2520280"/>
          </a:xfrm>
          <a:prstGeom prst="rect">
            <a:avLst/>
          </a:prstGeom>
        </p:spPr>
      </p:pic>
      <p:pic>
        <p:nvPicPr>
          <p:cNvPr id="8" name="Obraz 7" descr="Kopia DSCF65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149080"/>
            <a:ext cx="309634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"Książki są jak towarzystwo, które sobie człowiek dobiera„</a:t>
            </a:r>
            <a:br>
              <a:rPr lang="pl-PL" sz="3100" dirty="0" smtClean="0"/>
            </a:br>
            <a:r>
              <a:rPr lang="pl-PL" sz="2800" dirty="0" smtClean="0"/>
              <a:t>                                				</a:t>
            </a:r>
            <a:r>
              <a:rPr lang="pl-PL" sz="2200" i="1" dirty="0" smtClean="0"/>
              <a:t>Monteskiusz</a:t>
            </a:r>
            <a:endParaRPr lang="pl-PL" sz="2200" dirty="0"/>
          </a:p>
        </p:txBody>
      </p:sp>
      <p:pic>
        <p:nvPicPr>
          <p:cNvPr id="4" name="Symbol zastępczy zawartości 3" descr="DSCF6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437112"/>
            <a:ext cx="3481397" cy="2160240"/>
          </a:xfrm>
        </p:spPr>
      </p:pic>
      <p:pic>
        <p:nvPicPr>
          <p:cNvPr id="5" name="Obraz 4" descr="FPC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6840760" cy="3143272"/>
          </a:xfrm>
          <a:prstGeom prst="rect">
            <a:avLst/>
          </a:prstGeom>
        </p:spPr>
      </p:pic>
      <p:pic>
        <p:nvPicPr>
          <p:cNvPr id="6" name="Obraz 5" descr="FPC 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437112"/>
            <a:ext cx="338437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Gimnazjum Nr 3 przy Zespole Szkół Nr 2</a:t>
            </a:r>
            <a:endParaRPr lang="pl-PL" sz="3600" b="1" dirty="0"/>
          </a:p>
        </p:txBody>
      </p:sp>
      <p:pic>
        <p:nvPicPr>
          <p:cNvPr id="6" name="Obraz 5" descr="kierma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248472" cy="2376264"/>
          </a:xfrm>
          <a:prstGeom prst="rect">
            <a:avLst/>
          </a:prstGeom>
        </p:spPr>
      </p:pic>
      <p:pic>
        <p:nvPicPr>
          <p:cNvPr id="8" name="Symbol zastępczy zawartości 7" descr="lekcje biblioteczne w MBP (1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3672408" cy="2592288"/>
          </a:xfrm>
        </p:spPr>
      </p:pic>
      <p:pic>
        <p:nvPicPr>
          <p:cNvPr id="10" name="Obraz 9" descr="rodz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268760"/>
            <a:ext cx="3672408" cy="2376264"/>
          </a:xfrm>
          <a:prstGeom prst="rect">
            <a:avLst/>
          </a:prstGeom>
        </p:spPr>
      </p:pic>
      <p:pic>
        <p:nvPicPr>
          <p:cNvPr id="11" name="Obraz 10" descr="lekcje biblioteczne w MBP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45024"/>
            <a:ext cx="4283968" cy="25673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Podsumowanie realizacji Programu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800" b="1" dirty="0" smtClean="0"/>
              <a:t>Wartość zadania: 39 998,91zł</a:t>
            </a:r>
          </a:p>
          <a:p>
            <a:pPr>
              <a:buNone/>
            </a:pPr>
            <a:r>
              <a:rPr lang="pl-PL" sz="3800" b="1" dirty="0" smtClean="0"/>
              <a:t>Dotacja z budżetu państwa: 31 999,12zł</a:t>
            </a:r>
          </a:p>
          <a:p>
            <a:pPr>
              <a:buNone/>
            </a:pPr>
            <a:r>
              <a:rPr lang="pl-PL" sz="3800" b="1" dirty="0" smtClean="0"/>
              <a:t>Wkład własny: 7 999,79zł</a:t>
            </a:r>
          </a:p>
          <a:p>
            <a:pPr>
              <a:buNone/>
            </a:pPr>
            <a:r>
              <a:rPr lang="pl-PL" sz="3800" dirty="0" smtClean="0"/>
              <a:t>Liczba zakupionych książek do bibliotek szkolnych w ramach Programu </a:t>
            </a:r>
            <a:br>
              <a:rPr lang="pl-PL" sz="3800" dirty="0" smtClean="0"/>
            </a:br>
            <a:r>
              <a:rPr lang="pl-PL" sz="3800" dirty="0" smtClean="0"/>
              <a:t>– </a:t>
            </a:r>
            <a:r>
              <a:rPr lang="pl-PL" sz="3800" b="1" dirty="0" smtClean="0"/>
              <a:t>2 479 egzemplarzy</a:t>
            </a:r>
          </a:p>
          <a:p>
            <a:pPr>
              <a:buNone/>
            </a:pP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>Realizacja projektu przyczyniła się </a:t>
            </a:r>
            <a:r>
              <a:rPr lang="pl-PL" sz="3800" dirty="0" err="1" smtClean="0"/>
              <a:t>m.in</a:t>
            </a:r>
            <a:r>
              <a:rPr lang="pl-PL" sz="3800" dirty="0" smtClean="0"/>
              <a:t> do:</a:t>
            </a:r>
          </a:p>
          <a:p>
            <a:pPr>
              <a:buFontTx/>
              <a:buChar char="-"/>
            </a:pPr>
            <a:r>
              <a:rPr lang="pl-PL" sz="3800" dirty="0" smtClean="0"/>
              <a:t>Doposażenia bibliotek szkolnych nowościami księgarskimi, które znacząco wpłynęły na wzrost czytelnictwa;</a:t>
            </a:r>
          </a:p>
          <a:p>
            <a:pPr>
              <a:buFontTx/>
              <a:buChar char="-"/>
            </a:pPr>
            <a:r>
              <a:rPr lang="pl-PL" sz="3800" dirty="0" smtClean="0"/>
              <a:t>Realizacji projektów, w których wykorzystano nowe pozycje książkowe;</a:t>
            </a:r>
          </a:p>
          <a:p>
            <a:pPr>
              <a:buFontTx/>
              <a:buChar char="-"/>
            </a:pPr>
            <a:r>
              <a:rPr lang="pl-PL" sz="3800" dirty="0" smtClean="0"/>
              <a:t>Poszerzenie działalności bibliotek szkolnych.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500" b="1" dirty="0" smtClean="0"/>
              <a:t>Uczniowie docenili </a:t>
            </a:r>
            <a:r>
              <a:rPr lang="pl-PL" sz="4500" b="1" smtClean="0"/>
              <a:t>wartość czytelnictwa, </a:t>
            </a:r>
            <a:r>
              <a:rPr lang="pl-PL" sz="4500" b="1" dirty="0" smtClean="0"/>
              <a:t>znajdując mnóstwo argumentów wskazujących na to, że książki warto czytać </a:t>
            </a:r>
            <a:r>
              <a:rPr lang="pl-PL" sz="4500" b="1" dirty="0" smtClean="0">
                <a:sym typeface="Wingdings" pitchFamily="2" charset="2"/>
              </a:rPr>
              <a:t>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„Narodowy Program Rozwoju Czytelnictwa”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tx1"/>
                </a:solidFill>
              </a:rPr>
              <a:t>	</a:t>
            </a:r>
            <a:r>
              <a:rPr lang="pl-PL" sz="2600" b="1" dirty="0" smtClean="0"/>
              <a:t>Cele szczegółowe programu:</a:t>
            </a:r>
          </a:p>
          <a:p>
            <a:pPr>
              <a:buNone/>
            </a:pP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>
                <a:solidFill>
                  <a:schemeClr val="tx1"/>
                </a:solidFill>
              </a:rPr>
              <a:t>Zwiększenie atrakcyjności ofert bibliotek szkolnych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i pedagogicznych przez zwiększenie udziału nowości wydawniczych w zbiorach bibliotek;</a:t>
            </a:r>
          </a:p>
          <a:p>
            <a:pPr>
              <a:buFontTx/>
              <a:buChar char="-"/>
            </a:pPr>
            <a:r>
              <a:rPr lang="pl-PL" sz="2400" dirty="0" smtClean="0"/>
              <a:t>Wzrost dostępności książek w bibliotekach szkolnych </a:t>
            </a:r>
            <a:br>
              <a:rPr lang="pl-PL" sz="2400" dirty="0" smtClean="0"/>
            </a:br>
            <a:r>
              <a:rPr lang="pl-PL" sz="2400" dirty="0" smtClean="0"/>
              <a:t>i pedagogicznych; </a:t>
            </a:r>
          </a:p>
          <a:p>
            <a:pPr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-   Rozwój współpracy pomiędzy szkołami a bibliotekami publicznymi i bibliotekami pedagogicznymi.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„Narodowy Program Rozwoju Czytelnictwa”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800" dirty="0" smtClean="0"/>
              <a:t>W roku 2016 </a:t>
            </a:r>
            <a:r>
              <a:rPr lang="pl-PL" sz="2600" dirty="0" smtClean="0"/>
              <a:t>Gmina i Miasto Czerwionka-Leszczyny, w ramach programu otrzymała wsparcie finansowe dla czterech szkół.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600" b="1" dirty="0" smtClean="0"/>
              <a:t>Realizatorami programu były następujące szkoły:</a:t>
            </a:r>
          </a:p>
          <a:p>
            <a:pPr>
              <a:buNone/>
            </a:pP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- Szkoła Podstawowa w Szczejkowicach, </a:t>
            </a:r>
          </a:p>
          <a:p>
            <a:pPr>
              <a:buNone/>
            </a:pPr>
            <a:r>
              <a:rPr lang="pl-PL" sz="2600" dirty="0" smtClean="0"/>
              <a:t>	- Zespół Szkół Nr 5 w Bełku, </a:t>
            </a:r>
            <a:br>
              <a:rPr lang="pl-PL" sz="2600" dirty="0" smtClean="0"/>
            </a:br>
            <a:r>
              <a:rPr lang="pl-PL" sz="2600" dirty="0" smtClean="0"/>
              <a:t>- Szkoła Podstawowa Nr 5 przy Zespole Szkół Nr 3 </a:t>
            </a:r>
            <a:br>
              <a:rPr lang="pl-PL" sz="2600" dirty="0" smtClean="0"/>
            </a:br>
            <a:r>
              <a:rPr lang="pl-PL" sz="2600" dirty="0" smtClean="0"/>
              <a:t>- Gimnazjum Nr 3 przy Zespole Szkół Nr 2.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Szkoła Podstawowa w Szczejkowicach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Realizacja programu obejmowała wiele działań promujących czytelnictwo.</a:t>
            </a:r>
            <a:endParaRPr lang="pl-PL" sz="2400" dirty="0" smtClean="0"/>
          </a:p>
          <a:p>
            <a:pPr algn="just">
              <a:buNone/>
            </a:pPr>
            <a:r>
              <a:rPr lang="pl-PL" sz="2000" b="1" dirty="0" smtClean="0"/>
              <a:t>	Konkursy czytelnicze </a:t>
            </a:r>
            <a:r>
              <a:rPr lang="pl-PL" sz="2000" dirty="0" smtClean="0"/>
              <a:t>zorganizowane przez bibliotekę Szkoły Podstawowej </a:t>
            </a:r>
            <a:br>
              <a:rPr lang="pl-PL" sz="2000" dirty="0" smtClean="0"/>
            </a:br>
            <a:r>
              <a:rPr lang="pl-PL" sz="2000" dirty="0" smtClean="0"/>
              <a:t>im. Wł. Broniewskiego w Szczejkowicach, w bieżącym roku szkolnym miały na celu rozwijanie wśród uczniów pasji czytelniczych, kształcenie umiejętności czytania  ze zrozumieniem, propagowanie czytelnictwa jako formy rozwoju osobowości ucznia. Miały na celu również</a:t>
            </a:r>
            <a:r>
              <a:rPr lang="pl-PL" sz="2000" b="1" dirty="0" smtClean="0"/>
              <a:t> promocję czytania  </a:t>
            </a:r>
            <a:r>
              <a:rPr lang="pl-PL" sz="2000" dirty="0" smtClean="0"/>
              <a:t>poprzez propagowanie nowości czytelniczych zakupionych w ramach programów rządowych: „Książki naszych marzeń” i „Narodowego Programu Rozwoju Czytelnictwa”.  W tym celu zrealizowano konkursy, akcje, programy np. „Szkolny Mistrz Czytelnictwa”, „Czytacze świetlicowi”, konkurs na zakładkę do książki, debaty wśród uczniów na temat „Książka naszym przyjacielem”. Zapoznano uczniów z zawodem bibliotekarza, drukarza, pisarza i księgarza.</a:t>
            </a:r>
          </a:p>
          <a:p>
            <a:pPr algn="just">
              <a:buNone/>
            </a:pPr>
            <a:r>
              <a:rPr lang="pl-PL" sz="2000" dirty="0" smtClean="0"/>
              <a:t>	Ponadto w poszczególnych oddziałach zrealizowano projekty: „</a:t>
            </a:r>
            <a:r>
              <a:rPr lang="pl-PL" sz="2000" b="1" dirty="0" smtClean="0"/>
              <a:t> </a:t>
            </a:r>
            <a:r>
              <a:rPr lang="pl-PL" sz="2000" dirty="0" smtClean="0"/>
              <a:t>Jak napisać książkę?”, </a:t>
            </a:r>
            <a:r>
              <a:rPr lang="pl-PL" sz="2000" b="1" dirty="0" smtClean="0"/>
              <a:t>„</a:t>
            </a:r>
            <a:r>
              <a:rPr lang="pl-PL" sz="2000" dirty="0" smtClean="0"/>
              <a:t>Od  baśni do baśni”„ Lektury na stoły”, „ W świecie książek, „Jestem, więc czytam”</a:t>
            </a:r>
            <a:r>
              <a:rPr lang="pl-PL" sz="2000" b="1" dirty="0" smtClean="0"/>
              <a:t> ,</a:t>
            </a:r>
            <a:r>
              <a:rPr lang="pl-PL" sz="2000" dirty="0" smtClean="0"/>
              <a:t> inscenizacja baśni pt. „O dwunastu miesiącach”.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„Czytanie dobrych książek jest niczym rozmowa </a:t>
            </a:r>
            <a:br>
              <a:rPr lang="pl-PL" sz="3100" dirty="0" smtClean="0"/>
            </a:br>
            <a:r>
              <a:rPr lang="pl-PL" sz="3100" dirty="0" smtClean="0"/>
              <a:t>z najwspanialszymi ludźmi”</a:t>
            </a:r>
            <a:br>
              <a:rPr lang="pl-PL" sz="3100" dirty="0" smtClean="0"/>
            </a:br>
            <a:r>
              <a:rPr lang="pl-PL" sz="3100" dirty="0" smtClean="0"/>
              <a:t>					</a:t>
            </a:r>
            <a:r>
              <a:rPr lang="pl-PL" sz="2200" i="1" dirty="0" smtClean="0"/>
              <a:t>Kartezjusz</a:t>
            </a:r>
            <a:r>
              <a:rPr lang="pl-PL" sz="22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DSC03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390646" cy="4896544"/>
          </a:xfrm>
        </p:spPr>
      </p:pic>
      <p:pic>
        <p:nvPicPr>
          <p:cNvPr id="5" name="Obraz 4" descr="DSC03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484784"/>
            <a:ext cx="1214446" cy="4896544"/>
          </a:xfrm>
          <a:prstGeom prst="rect">
            <a:avLst/>
          </a:prstGeom>
        </p:spPr>
      </p:pic>
      <p:pic>
        <p:nvPicPr>
          <p:cNvPr id="6" name="Obraz 5" descr="DSC03436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484784"/>
            <a:ext cx="389242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Szkoła Podstawowa </a:t>
            </a:r>
            <a:br>
              <a:rPr lang="pl-PL" sz="4000" b="1" dirty="0" smtClean="0"/>
            </a:br>
            <a:r>
              <a:rPr lang="pl-PL" sz="4000" b="1" dirty="0" smtClean="0"/>
              <a:t>w Szczejkowicach</a:t>
            </a:r>
            <a:endParaRPr lang="pl-PL" sz="4000" b="1" dirty="0"/>
          </a:p>
        </p:txBody>
      </p:sp>
      <p:pic>
        <p:nvPicPr>
          <p:cNvPr id="4" name="Symbol zastępczy zawartości 3" descr="DSC03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484784"/>
            <a:ext cx="4104456" cy="4525963"/>
          </a:xfrm>
        </p:spPr>
      </p:pic>
      <p:pic>
        <p:nvPicPr>
          <p:cNvPr id="5" name="Obraz 4" descr="DSC03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1484784"/>
            <a:ext cx="4320480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Zespół Szkół Nr 5 w Bełku</a:t>
            </a:r>
            <a:endParaRPr lang="pl-PL" sz="4000" b="1" dirty="0"/>
          </a:p>
        </p:txBody>
      </p:sp>
      <p:pic>
        <p:nvPicPr>
          <p:cNvPr id="4" name="Symbol zastępczy zawartości 3" descr="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714488"/>
            <a:ext cx="5286412" cy="4286279"/>
          </a:xfrm>
        </p:spPr>
      </p:pic>
      <p:pic>
        <p:nvPicPr>
          <p:cNvPr id="5" name="Obraz 4" descr="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304799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>„Pokój bez książek jest jak ciało bez duszy.”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					</a:t>
            </a:r>
            <a:r>
              <a:rPr lang="pl-PL" sz="2200" i="1" dirty="0" smtClean="0"/>
              <a:t>Cyceron</a:t>
            </a:r>
            <a:endParaRPr lang="pl-PL" sz="2200" dirty="0"/>
          </a:p>
        </p:txBody>
      </p:sp>
      <p:pic>
        <p:nvPicPr>
          <p:cNvPr id="4" name="Symbol zastępczy zawartości 3" descr="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946002" cy="2543180"/>
          </a:xfrm>
        </p:spPr>
      </p:pic>
      <p:pic>
        <p:nvPicPr>
          <p:cNvPr id="6" name="Obraz 5" descr="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4214842" cy="2571768"/>
          </a:xfrm>
          <a:prstGeom prst="rect">
            <a:avLst/>
          </a:prstGeom>
        </p:spPr>
      </p:pic>
      <p:pic>
        <p:nvPicPr>
          <p:cNvPr id="7" name="Obraz 6" descr="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929066"/>
            <a:ext cx="4238608" cy="2714644"/>
          </a:xfrm>
          <a:prstGeom prst="rect">
            <a:avLst/>
          </a:prstGeom>
        </p:spPr>
      </p:pic>
      <p:pic>
        <p:nvPicPr>
          <p:cNvPr id="9" name="Obraz 8" descr="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857628"/>
            <a:ext cx="392905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"Czytanie to najlepszy sposób uczenia się. Czytanie najlepszą nauką".</a:t>
            </a:r>
            <a:br>
              <a:rPr lang="pl-PL" sz="2800" dirty="0" smtClean="0"/>
            </a:br>
            <a:r>
              <a:rPr lang="pl-PL" sz="2800" dirty="0" smtClean="0"/>
              <a:t>                                                                     </a:t>
            </a:r>
            <a:r>
              <a:rPr lang="pl-PL" sz="2200" i="1" dirty="0" smtClean="0"/>
              <a:t>  Aleksander Puszkin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800" dirty="0"/>
          </a:p>
        </p:txBody>
      </p:sp>
      <p:pic>
        <p:nvPicPr>
          <p:cNvPr id="4" name="Symbol zastępczy zawartości 3" descr="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928958" cy="4572032"/>
          </a:xfrm>
        </p:spPr>
      </p:pic>
      <p:pic>
        <p:nvPicPr>
          <p:cNvPr id="5" name="Obraz 4" descr="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643051"/>
            <a:ext cx="5429288" cy="4572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193</Words>
  <Application>Microsoft Office PowerPoint</Application>
  <PresentationFormat>Pokaz na ekranie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„Narodowy Program Rozwoju Czytelnictwa”</vt:lpstr>
      <vt:lpstr>„Narodowy Program Rozwoju Czytelnictwa”</vt:lpstr>
      <vt:lpstr>„Narodowy Program Rozwoju Czytelnictwa”</vt:lpstr>
      <vt:lpstr>Szkoła Podstawowa w Szczejkowicach</vt:lpstr>
      <vt:lpstr> „Czytanie dobrych książek jest niczym rozmowa  z najwspanialszymi ludźmi”      Kartezjusz  </vt:lpstr>
      <vt:lpstr>Szkoła Podstawowa  w Szczejkowicach</vt:lpstr>
      <vt:lpstr>Zespół Szkół Nr 5 w Bełku</vt:lpstr>
      <vt:lpstr>„Pokój bez książek jest jak ciało bez duszy.”      Cyceron</vt:lpstr>
      <vt:lpstr>"Czytanie to najlepszy sposób uczenia się. Czytanie najlepszą nauką".                                                                        Aleksander Puszkin </vt:lpstr>
      <vt:lpstr>Szkoła Podstawowa Nr 5 przy Zespole Szkół Nr 3</vt:lpstr>
      <vt:lpstr>"Kto czyta książki, żyje podwójnie„                                         Umberto Eco</vt:lpstr>
      <vt:lpstr> „Czytanie książek to najpiękniejsza zabawa, jaką sobie ludzkość wymyśliła”      Wisława Szymborska </vt:lpstr>
      <vt:lpstr>"Książki są jak towarzystwo, które sobie człowiek dobiera„                                     Monteskiusz</vt:lpstr>
      <vt:lpstr>Gimnazjum Nr 3 przy Zespole Szkół Nr 2</vt:lpstr>
      <vt:lpstr>Podsumowanie realizacji Programu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NARODOWY PROGRAM ROZWOJU CZYTELNICTA</dc:title>
  <dc:creator>xxx</dc:creator>
  <cp:lastModifiedBy>Edukacja</cp:lastModifiedBy>
  <cp:revision>44</cp:revision>
  <dcterms:created xsi:type="dcterms:W3CDTF">2017-02-19T19:04:14Z</dcterms:created>
  <dcterms:modified xsi:type="dcterms:W3CDTF">2017-02-22T07:14:05Z</dcterms:modified>
</cp:coreProperties>
</file>