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10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1" r:id="rId16"/>
    <p:sldId id="270" r:id="rId17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6D64A"/>
    <a:srgbClr val="EDDE6D"/>
    <a:srgbClr val="53B177"/>
    <a:srgbClr val="4EAC72"/>
    <a:srgbClr val="387C52"/>
    <a:srgbClr val="268A30"/>
    <a:srgbClr val="7BD23A"/>
    <a:srgbClr val="9CB39B"/>
    <a:srgbClr val="84E46A"/>
    <a:srgbClr val="3FB02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Styl pośredni 2 — Ak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Styl pośredni 2 — Ak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411" autoAdjust="0"/>
    <p:restoredTop sz="94660"/>
  </p:normalViewPr>
  <p:slideViewPr>
    <p:cSldViewPr>
      <p:cViewPr varScale="1">
        <p:scale>
          <a:sx n="88" d="100"/>
          <a:sy n="88" d="100"/>
        </p:scale>
        <p:origin x="-106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12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Arkusz_programu_Microsoft_Office_Excel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plotArea>
      <c:layout/>
      <c:bar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dochody</c:v>
                </c:pt>
              </c:strCache>
            </c:strRef>
          </c:tx>
          <c:dLbls>
            <c:txPr>
              <a:bodyPr/>
              <a:lstStyle/>
              <a:p>
                <a:pPr>
                  <a:defRPr sz="1200" baseline="0"/>
                </a:pPr>
                <a:endParaRPr lang="pl-PL"/>
              </a:p>
            </c:txPr>
            <c:dLblPos val="inBase"/>
            <c:showVal val="1"/>
          </c:dLbls>
          <c:cat>
            <c:numRef>
              <c:f>Arkusz1!$A$2:$A$4</c:f>
              <c:numCache>
                <c:formatCode>General</c:formatCode>
                <c:ptCount val="3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</c:numCache>
            </c:numRef>
          </c:cat>
          <c:val>
            <c:numRef>
              <c:f>Arkusz1!$B$2:$B$4</c:f>
              <c:numCache>
                <c:formatCode>#,##0.00</c:formatCode>
                <c:ptCount val="3"/>
                <c:pt idx="0">
                  <c:v>70643404.430000007</c:v>
                </c:pt>
                <c:pt idx="1">
                  <c:v>82093116.310000002</c:v>
                </c:pt>
                <c:pt idx="2">
                  <c:v>86467015.440000027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wydatki</c:v>
                </c:pt>
              </c:strCache>
            </c:strRef>
          </c:tx>
          <c:spPr>
            <a:solidFill>
              <a:srgbClr val="92D050"/>
            </a:solidFill>
          </c:spPr>
          <c:dLbls>
            <c:txPr>
              <a:bodyPr/>
              <a:lstStyle/>
              <a:p>
                <a:pPr>
                  <a:defRPr sz="1200" baseline="0"/>
                </a:pPr>
                <a:endParaRPr lang="pl-PL"/>
              </a:p>
            </c:txPr>
            <c:dLblPos val="inEnd"/>
            <c:showVal val="1"/>
          </c:dLbls>
          <c:cat>
            <c:numRef>
              <c:f>Arkusz1!$A$2:$A$4</c:f>
              <c:numCache>
                <c:formatCode>General</c:formatCode>
                <c:ptCount val="3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</c:numCache>
            </c:numRef>
          </c:cat>
          <c:val>
            <c:numRef>
              <c:f>Arkusz1!$C$2:$C$4</c:f>
              <c:numCache>
                <c:formatCode>General</c:formatCode>
                <c:ptCount val="3"/>
                <c:pt idx="0" formatCode="#,##0.00">
                  <c:v>80598542.079999998</c:v>
                </c:pt>
                <c:pt idx="1">
                  <c:v>84529018.260000005</c:v>
                </c:pt>
                <c:pt idx="2">
                  <c:v>82667616.75</c:v>
                </c:pt>
              </c:numCache>
            </c:numRef>
          </c:val>
        </c:ser>
        <c:axId val="76678272"/>
        <c:axId val="76679808"/>
      </c:barChart>
      <c:catAx>
        <c:axId val="76678272"/>
        <c:scaling>
          <c:orientation val="minMax"/>
        </c:scaling>
        <c:axPos val="b"/>
        <c:numFmt formatCode="General" sourceLinked="1"/>
        <c:tickLblPos val="nextTo"/>
        <c:crossAx val="76679808"/>
        <c:crosses val="autoZero"/>
        <c:auto val="1"/>
        <c:lblAlgn val="ctr"/>
        <c:lblOffset val="100"/>
      </c:catAx>
      <c:valAx>
        <c:axId val="76679808"/>
        <c:scaling>
          <c:orientation val="minMax"/>
        </c:scaling>
        <c:delete val="1"/>
        <c:axPos val="l"/>
        <c:numFmt formatCode="#,##0.00" sourceLinked="1"/>
        <c:tickLblPos val="nextTo"/>
        <c:crossAx val="76678272"/>
        <c:crosses val="autoZero"/>
        <c:crossBetween val="between"/>
      </c:valAx>
    </c:plotArea>
    <c:legend>
      <c:legendPos val="b"/>
      <c:layout/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title>
      <c:layout/>
    </c:title>
    <c:plotArea>
      <c:layout/>
      <c:bar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Zadłużenie na koniec roku</c:v>
                </c:pt>
              </c:strCache>
            </c:strRef>
          </c:tx>
          <c:spPr>
            <a:solidFill>
              <a:srgbClr val="86D64A">
                <a:alpha val="70980"/>
              </a:srgbClr>
            </a:solidFill>
          </c:spPr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z="1400" b="1" dirty="0"/>
                      <a:t>35 434 177,88</a:t>
                    </a:r>
                  </a:p>
                </c:rich>
              </c:tx>
              <c:showVal val="1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z="1400" b="1" dirty="0"/>
                      <a:t>37 239 267,06</a:t>
                    </a:r>
                  </a:p>
                </c:rich>
              </c:tx>
              <c:showVal val="1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z="1400" b="1" dirty="0"/>
                      <a:t>33 187 658,14</a:t>
                    </a:r>
                  </a:p>
                </c:rich>
              </c:tx>
              <c:showVal val="1"/>
            </c:dLbl>
            <c:showVal val="1"/>
          </c:dLbls>
          <c:cat>
            <c:numRef>
              <c:f>Arkusz1!$A$2:$A$4</c:f>
              <c:numCache>
                <c:formatCode>General</c:formatCode>
                <c:ptCount val="3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</c:numCache>
            </c:numRef>
          </c:cat>
          <c:val>
            <c:numRef>
              <c:f>Arkusz1!$B$2:$B$4</c:f>
              <c:numCache>
                <c:formatCode>#,##0.00</c:formatCode>
                <c:ptCount val="3"/>
                <c:pt idx="0">
                  <c:v>35434177.879999995</c:v>
                </c:pt>
                <c:pt idx="1">
                  <c:v>37239267.060000002</c:v>
                </c:pt>
                <c:pt idx="2">
                  <c:v>33187658.140000001</c:v>
                </c:pt>
              </c:numCache>
            </c:numRef>
          </c:val>
        </c:ser>
        <c:axId val="86021632"/>
        <c:axId val="86659072"/>
      </c:barChart>
      <c:catAx>
        <c:axId val="86021632"/>
        <c:scaling>
          <c:orientation val="minMax"/>
        </c:scaling>
        <c:axPos val="b"/>
        <c:numFmt formatCode="General" sourceLinked="1"/>
        <c:tickLblPos val="nextTo"/>
        <c:crossAx val="86659072"/>
        <c:crosses val="autoZero"/>
        <c:auto val="1"/>
        <c:lblAlgn val="ctr"/>
        <c:lblOffset val="100"/>
      </c:catAx>
      <c:valAx>
        <c:axId val="86659072"/>
        <c:scaling>
          <c:orientation val="minMax"/>
        </c:scaling>
        <c:delete val="1"/>
        <c:axPos val="l"/>
        <c:numFmt formatCode="#,##0.00" sourceLinked="1"/>
        <c:tickLblPos val="nextTo"/>
        <c:crossAx val="86021632"/>
        <c:crosses val="autoZero"/>
        <c:crossBetween val="between"/>
      </c:valAx>
    </c:plotArea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hart>
    <c:title>
      <c:tx>
        <c:rich>
          <a:bodyPr/>
          <a:lstStyle/>
          <a:p>
            <a:pPr>
              <a:defRPr/>
            </a:pPr>
            <a:r>
              <a:rPr lang="pl-PL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Wskaźnik</a:t>
            </a:r>
            <a:r>
              <a:rPr lang="pl-PL" sz="2000" baseline="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zadłużenia</a:t>
            </a:r>
            <a:r>
              <a:rPr lang="en-US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pl-PL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/>
            </a:r>
            <a:br>
              <a:rPr lang="pl-PL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</a:br>
            <a:r>
              <a:rPr lang="en-US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(</a:t>
            </a:r>
            <a:r>
              <a:rPr lang="en-US" sz="2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do 60%)</a:t>
            </a:r>
          </a:p>
        </c:rich>
      </c:tx>
      <c:layout/>
    </c:title>
    <c:plotArea>
      <c:layout>
        <c:manualLayout>
          <c:layoutTarget val="inner"/>
          <c:xMode val="edge"/>
          <c:yMode val="edge"/>
          <c:x val="0.15072937199952083"/>
          <c:y val="0.24658086173419905"/>
          <c:w val="0.62448258018194347"/>
          <c:h val="0.59053984422294703"/>
        </c:manualLayout>
      </c:layout>
      <c:bar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Wskaźnik zadłużenia (do 60%)</c:v>
                </c:pt>
              </c:strCache>
            </c:strRef>
          </c:tx>
          <c:spPr>
            <a:solidFill>
              <a:srgbClr val="53B177"/>
            </a:solidFill>
          </c:spPr>
          <c:dLbls>
            <c:showVal val="1"/>
          </c:dLbls>
          <c:cat>
            <c:numRef>
              <c:f>Arkusz1!$A$2:$A$4</c:f>
              <c:numCache>
                <c:formatCode>General</c:formatCode>
                <c:ptCount val="3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</c:numCache>
            </c:numRef>
          </c:cat>
          <c:val>
            <c:numRef>
              <c:f>Arkusz1!$B$2:$B$4</c:f>
              <c:numCache>
                <c:formatCode>General</c:formatCode>
                <c:ptCount val="3"/>
                <c:pt idx="0">
                  <c:v>50.2</c:v>
                </c:pt>
                <c:pt idx="1">
                  <c:v>45.4</c:v>
                </c:pt>
                <c:pt idx="2">
                  <c:v>38.4</c:v>
                </c:pt>
              </c:numCache>
            </c:numRef>
          </c:val>
        </c:ser>
        <c:axId val="86694528"/>
        <c:axId val="86701184"/>
      </c:barChart>
      <c:catAx>
        <c:axId val="86694528"/>
        <c:scaling>
          <c:orientation val="minMax"/>
        </c:scaling>
        <c:axPos val="b"/>
        <c:numFmt formatCode="General" sourceLinked="1"/>
        <c:tickLblPos val="nextTo"/>
        <c:crossAx val="86701184"/>
        <c:crosses val="autoZero"/>
        <c:auto val="1"/>
        <c:lblAlgn val="ctr"/>
        <c:lblOffset val="100"/>
      </c:catAx>
      <c:valAx>
        <c:axId val="86701184"/>
        <c:scaling>
          <c:orientation val="minMax"/>
        </c:scaling>
        <c:delete val="1"/>
        <c:axPos val="l"/>
        <c:numFmt formatCode="General" sourceLinked="1"/>
        <c:tickLblPos val="nextTo"/>
        <c:crossAx val="86694528"/>
        <c:crosses val="autoZero"/>
        <c:crossBetween val="between"/>
      </c:valAx>
    </c:plotArea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hart>
    <c:title>
      <c:tx>
        <c:rich>
          <a:bodyPr/>
          <a:lstStyle/>
          <a:p>
            <a:pPr>
              <a:defRPr/>
            </a:pPr>
            <a:r>
              <a:rPr lang="pl-PL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Wskaźnik</a:t>
            </a:r>
            <a:r>
              <a:rPr lang="pl-PL" sz="2000" baseline="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spłaty</a:t>
            </a:r>
            <a:r>
              <a:rPr lang="en-US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pl-PL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/>
            </a:r>
            <a:br>
              <a:rPr lang="pl-PL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</a:br>
            <a:r>
              <a:rPr lang="en-US" sz="2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(</a:t>
            </a:r>
            <a:r>
              <a:rPr lang="en-US" sz="2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do 15%)</a:t>
            </a:r>
          </a:p>
        </c:rich>
      </c:tx>
      <c:layout/>
    </c:title>
    <c:plotArea>
      <c:layout>
        <c:manualLayout>
          <c:layoutTarget val="inner"/>
          <c:xMode val="edge"/>
          <c:yMode val="edge"/>
          <c:x val="3.4564021995286721E-2"/>
          <c:y val="0.22122938140677167"/>
          <c:w val="0.8680282796543598"/>
          <c:h val="0.61910546636944708"/>
        </c:manualLayout>
      </c:layout>
      <c:bar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Wskaźnik spłaty (do 15%)</c:v>
                </c:pt>
              </c:strCache>
            </c:strRef>
          </c:tx>
          <c:spPr>
            <a:solidFill>
              <a:srgbClr val="EDDE6D"/>
            </a:solidFill>
          </c:spPr>
          <c:dLbls>
            <c:showVal val="1"/>
          </c:dLbls>
          <c:cat>
            <c:numRef>
              <c:f>Arkusz1!$A$2:$A$4</c:f>
              <c:numCache>
                <c:formatCode>General</c:formatCode>
                <c:ptCount val="3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</c:numCache>
            </c:numRef>
          </c:cat>
          <c:val>
            <c:numRef>
              <c:f>Arkusz1!$B$2:$B$4</c:f>
              <c:numCache>
                <c:formatCode>General</c:formatCode>
                <c:ptCount val="3"/>
                <c:pt idx="0">
                  <c:v>8.4</c:v>
                </c:pt>
                <c:pt idx="1">
                  <c:v>11</c:v>
                </c:pt>
                <c:pt idx="2">
                  <c:v>9.1</c:v>
                </c:pt>
              </c:numCache>
            </c:numRef>
          </c:val>
        </c:ser>
        <c:axId val="87396352"/>
        <c:axId val="87399040"/>
      </c:barChart>
      <c:catAx>
        <c:axId val="87396352"/>
        <c:scaling>
          <c:orientation val="minMax"/>
        </c:scaling>
        <c:axPos val="b"/>
        <c:numFmt formatCode="General" sourceLinked="1"/>
        <c:tickLblPos val="nextTo"/>
        <c:crossAx val="87399040"/>
        <c:crosses val="autoZero"/>
        <c:auto val="1"/>
        <c:lblAlgn val="ctr"/>
        <c:lblOffset val="100"/>
      </c:catAx>
      <c:valAx>
        <c:axId val="87399040"/>
        <c:scaling>
          <c:orientation val="minMax"/>
        </c:scaling>
        <c:delete val="1"/>
        <c:axPos val="l"/>
        <c:numFmt formatCode="General" sourceLinked="1"/>
        <c:tickLblPos val="nextTo"/>
        <c:crossAx val="87396352"/>
        <c:crosses val="autoZero"/>
        <c:crossBetween val="between"/>
      </c:valAx>
    </c:plotArea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title>
      <c:tx>
        <c:rich>
          <a:bodyPr/>
          <a:lstStyle/>
          <a:p>
            <a:pPr>
              <a:defRPr/>
            </a:pPr>
            <a:r>
              <a:rPr lang="pl-PL" sz="1800" dirty="0"/>
              <a:t>Rok </a:t>
            </a:r>
            <a:r>
              <a:rPr lang="pl-PL" sz="1800" dirty="0" smtClean="0"/>
              <a:t>2008</a:t>
            </a:r>
          </a:p>
          <a:p>
            <a:pPr>
              <a:defRPr/>
            </a:pPr>
            <a:r>
              <a:rPr lang="pl-PL" sz="1800" b="0" dirty="0" smtClean="0"/>
              <a:t>7 715 978,75</a:t>
            </a:r>
            <a:endParaRPr lang="pl-PL" sz="1800" b="0" dirty="0"/>
          </a:p>
        </c:rich>
      </c:tx>
      <c:layout/>
    </c:title>
    <c:view3D>
      <c:rotX val="20"/>
      <c:rotY val="160"/>
      <c:perspective val="30"/>
    </c:view3D>
    <c:plotArea>
      <c:layout/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Rok 2008</c:v>
                </c:pt>
              </c:strCache>
            </c:strRef>
          </c:tx>
          <c:explosion val="25"/>
          <c:dPt>
            <c:idx val="0"/>
            <c:spPr>
              <a:solidFill>
                <a:srgbClr val="92D050"/>
              </a:solidFill>
            </c:spPr>
          </c:dPt>
          <c:dPt>
            <c:idx val="1"/>
            <c:spPr>
              <a:solidFill>
                <a:schemeClr val="accent5">
                  <a:lumMod val="60000"/>
                  <a:lumOff val="40000"/>
                </a:schemeClr>
              </a:solidFill>
            </c:spPr>
          </c:dPt>
          <c:dLbls>
            <c:dLbl>
              <c:idx val="0"/>
              <c:layout>
                <c:manualLayout>
                  <c:x val="6.5643897505529264E-2"/>
                  <c:y val="0.15333138530908291"/>
                </c:manualLayout>
              </c:layout>
              <c:spPr/>
              <c:txPr>
                <a:bodyPr/>
                <a:lstStyle/>
                <a:p>
                  <a:pPr>
                    <a:defRPr sz="900" baseline="0"/>
                  </a:pPr>
                  <a:endParaRPr lang="pl-PL"/>
                </a:p>
              </c:txPr>
              <c:dLblPos val="bestFit"/>
              <c:showVal val="1"/>
            </c:dLbl>
            <c:dLbl>
              <c:idx val="1"/>
              <c:layout>
                <c:manualLayout>
                  <c:x val="3.3776374851852885E-2"/>
                  <c:y val="-0.13651714371274082"/>
                </c:manualLayout>
              </c:layout>
              <c:spPr/>
              <c:txPr>
                <a:bodyPr/>
                <a:lstStyle/>
                <a:p>
                  <a:pPr>
                    <a:defRPr sz="900" baseline="0"/>
                  </a:pPr>
                  <a:endParaRPr lang="pl-PL"/>
                </a:p>
              </c:txPr>
              <c:dLblPos val="bestFit"/>
              <c:showVal val="1"/>
            </c:dLbl>
            <c:txPr>
              <a:bodyPr/>
              <a:lstStyle/>
              <a:p>
                <a:pPr>
                  <a:defRPr sz="1000" baseline="0"/>
                </a:pPr>
                <a:endParaRPr lang="pl-PL"/>
              </a:p>
            </c:txPr>
            <c:dLblPos val="bestFit"/>
            <c:showVal val="1"/>
            <c:showLeaderLines val="1"/>
          </c:dLbls>
          <c:cat>
            <c:strRef>
              <c:f>Arkusz1!$A$2:$A$3</c:f>
              <c:strCache>
                <c:ptCount val="2"/>
                <c:pt idx="0">
                  <c:v>wolne środki pieniężne</c:v>
                </c:pt>
                <c:pt idx="1">
                  <c:v>kredyty</c:v>
                </c:pt>
              </c:strCache>
            </c:strRef>
          </c:cat>
          <c:val>
            <c:numRef>
              <c:f>Arkusz1!$B$2:$B$3</c:f>
              <c:numCache>
                <c:formatCode>#,##0.00</c:formatCode>
                <c:ptCount val="2"/>
                <c:pt idx="0">
                  <c:v>2646395.3299999987</c:v>
                </c:pt>
                <c:pt idx="1">
                  <c:v>5069583.42</c:v>
                </c:pt>
              </c:numCache>
            </c:numRef>
          </c:val>
        </c:ser>
      </c:pie3DChart>
    </c:plotArea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title>
      <c:tx>
        <c:rich>
          <a:bodyPr/>
          <a:lstStyle/>
          <a:p>
            <a:pPr>
              <a:defRPr/>
            </a:pPr>
            <a:r>
              <a:rPr lang="pl-PL" sz="1800" b="1" dirty="0"/>
              <a:t>Rok </a:t>
            </a:r>
            <a:r>
              <a:rPr lang="pl-PL" sz="1800" b="1" dirty="0" smtClean="0"/>
              <a:t>2007</a:t>
            </a:r>
          </a:p>
          <a:p>
            <a:pPr>
              <a:defRPr/>
            </a:pPr>
            <a:r>
              <a:rPr lang="pl-PL" sz="1800" b="0" dirty="0" smtClean="0"/>
              <a:t>12 661 584,16</a:t>
            </a:r>
            <a:endParaRPr lang="pl-PL" sz="1800" b="0" dirty="0"/>
          </a:p>
        </c:rich>
      </c:tx>
      <c:layout>
        <c:manualLayout>
          <c:xMode val="edge"/>
          <c:yMode val="edge"/>
          <c:x val="0.31039426323815589"/>
          <c:y val="0"/>
        </c:manualLayout>
      </c:layout>
    </c:title>
    <c:view3D>
      <c:rotX val="20"/>
      <c:rotY val="230"/>
      <c:perspective val="30"/>
    </c:view3D>
    <c:plotArea>
      <c:layout/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Rok 2007</c:v>
                </c:pt>
              </c:strCache>
            </c:strRef>
          </c:tx>
          <c:explosion val="25"/>
          <c:dPt>
            <c:idx val="0"/>
            <c:spPr>
              <a:solidFill>
                <a:srgbClr val="92D050"/>
              </a:solidFill>
            </c:spPr>
          </c:dPt>
          <c:dPt>
            <c:idx val="1"/>
            <c:spPr>
              <a:solidFill>
                <a:srgbClr val="4BACC6">
                  <a:lumMod val="60000"/>
                  <a:lumOff val="40000"/>
                </a:srgbClr>
              </a:solidFill>
            </c:spPr>
          </c:dPt>
          <c:dPt>
            <c:idx val="2"/>
            <c:spPr>
              <a:solidFill>
                <a:srgbClr val="E74F53"/>
              </a:solidFill>
            </c:spPr>
          </c:dPt>
          <c:dLbls>
            <c:dLbl>
              <c:idx val="0"/>
              <c:layout>
                <c:manualLayout>
                  <c:x val="3.5341213471048565E-2"/>
                  <c:y val="-0.22066438341250075"/>
                </c:manualLayout>
              </c:layout>
              <c:showVal val="1"/>
            </c:dLbl>
            <c:dLbl>
              <c:idx val="1"/>
              <c:layout>
                <c:manualLayout>
                  <c:x val="8.596996831686797E-2"/>
                  <c:y val="-1.7703307607840221E-2"/>
                </c:manualLayout>
              </c:layout>
              <c:showVal val="1"/>
            </c:dLbl>
            <c:dLbl>
              <c:idx val="2"/>
              <c:layout>
                <c:manualLayout>
                  <c:x val="-0.25260265142584232"/>
                  <c:y val="-4.1530962357413291E-2"/>
                </c:manualLayout>
              </c:layout>
              <c:showVal val="1"/>
            </c:dLbl>
            <c:txPr>
              <a:bodyPr/>
              <a:lstStyle/>
              <a:p>
                <a:pPr>
                  <a:defRPr sz="900" baseline="0"/>
                </a:pPr>
                <a:endParaRPr lang="pl-PL"/>
              </a:p>
            </c:txPr>
            <c:showVal val="1"/>
            <c:showLeaderLines val="1"/>
          </c:dLbls>
          <c:cat>
            <c:strRef>
              <c:f>Arkusz1!$A$2:$A$4</c:f>
              <c:strCache>
                <c:ptCount val="3"/>
                <c:pt idx="0">
                  <c:v>wolne środki pieniężne</c:v>
                </c:pt>
                <c:pt idx="1">
                  <c:v>kredyty</c:v>
                </c:pt>
                <c:pt idx="2">
                  <c:v>pożyczki</c:v>
                </c:pt>
              </c:strCache>
            </c:strRef>
          </c:cat>
          <c:val>
            <c:numRef>
              <c:f>Arkusz1!$B$2:$B$4</c:f>
              <c:numCache>
                <c:formatCode>#,##0.00</c:formatCode>
                <c:ptCount val="3"/>
                <c:pt idx="0">
                  <c:v>2219272.1800000002</c:v>
                </c:pt>
                <c:pt idx="1">
                  <c:v>7330117.5900000008</c:v>
                </c:pt>
                <c:pt idx="2">
                  <c:v>3112194.3899999997</c:v>
                </c:pt>
              </c:numCache>
            </c:numRef>
          </c:val>
        </c:ser>
      </c:pie3DChart>
    </c:plotArea>
    <c:legend>
      <c:legendPos val="b"/>
      <c:layout/>
      <c:txPr>
        <a:bodyPr/>
        <a:lstStyle/>
        <a:p>
          <a:pPr>
            <a:defRPr sz="1500" baseline="0"/>
          </a:pPr>
          <a:endParaRPr lang="pl-PL"/>
        </a:p>
      </c:txPr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title>
      <c:tx>
        <c:rich>
          <a:bodyPr/>
          <a:lstStyle/>
          <a:p>
            <a:pPr>
              <a:defRPr/>
            </a:pPr>
            <a:r>
              <a:rPr lang="pl-PL" sz="2800" dirty="0">
                <a:solidFill>
                  <a:srgbClr val="006600"/>
                </a:solidFill>
              </a:rPr>
              <a:t>Dochody w latach 2006 - 2008</a:t>
            </a:r>
          </a:p>
        </c:rich>
      </c:tx>
      <c:layout/>
    </c:title>
    <c:plotArea>
      <c:layout/>
      <c:bar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Dochody w latach 2006 - 2008</c:v>
                </c:pt>
              </c:strCache>
            </c:strRef>
          </c:tx>
          <c:spPr>
            <a:solidFill>
              <a:schemeClr val="tx2">
                <a:lumMod val="60000"/>
                <a:lumOff val="40000"/>
                <a:alpha val="79000"/>
              </a:schemeClr>
            </a:solidFill>
          </c:spPr>
          <c:dPt>
            <c:idx val="0"/>
            <c:spPr>
              <a:solidFill>
                <a:schemeClr val="tx2">
                  <a:lumMod val="60000"/>
                  <a:lumOff val="40000"/>
                  <a:alpha val="79000"/>
                </a:schemeClr>
              </a:solidFill>
            </c:spPr>
          </c:dPt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z="1600" b="1" dirty="0"/>
                      <a:t>70 643 404,43</a:t>
                    </a:r>
                  </a:p>
                </c:rich>
              </c:tx>
              <c:showVal val="1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z="1600" b="1" dirty="0"/>
                      <a:t>82 152 657,50</a:t>
                    </a:r>
                  </a:p>
                </c:rich>
              </c:tx>
              <c:showVal val="1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z="1600" b="1" dirty="0"/>
                      <a:t>86 467 015,44</a:t>
                    </a:r>
                  </a:p>
                </c:rich>
              </c:tx>
              <c:showVal val="1"/>
            </c:dLbl>
            <c:txPr>
              <a:bodyPr/>
              <a:lstStyle/>
              <a:p>
                <a:pPr>
                  <a:defRPr sz="1400" baseline="0"/>
                </a:pPr>
                <a:endParaRPr lang="pl-PL"/>
              </a:p>
            </c:txPr>
            <c:showVal val="1"/>
          </c:dLbls>
          <c:cat>
            <c:numRef>
              <c:f>Arkusz1!$A$2:$A$4</c:f>
              <c:numCache>
                <c:formatCode>General</c:formatCode>
                <c:ptCount val="3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</c:numCache>
            </c:numRef>
          </c:cat>
          <c:val>
            <c:numRef>
              <c:f>Arkusz1!$B$2:$B$4</c:f>
              <c:numCache>
                <c:formatCode>#,##0.00</c:formatCode>
                <c:ptCount val="3"/>
                <c:pt idx="0">
                  <c:v>70643404.430000007</c:v>
                </c:pt>
                <c:pt idx="1">
                  <c:v>82152657.5</c:v>
                </c:pt>
                <c:pt idx="2">
                  <c:v>86467015.440000027</c:v>
                </c:pt>
              </c:numCache>
            </c:numRef>
          </c:val>
        </c:ser>
        <c:axId val="79751040"/>
        <c:axId val="79752576"/>
      </c:barChart>
      <c:catAx>
        <c:axId val="79751040"/>
        <c:scaling>
          <c:orientation val="minMax"/>
        </c:scaling>
        <c:axPos val="b"/>
        <c:numFmt formatCode="General" sourceLinked="1"/>
        <c:tickLblPos val="nextTo"/>
        <c:crossAx val="79752576"/>
        <c:crosses val="autoZero"/>
        <c:auto val="1"/>
        <c:lblAlgn val="ctr"/>
        <c:lblOffset val="100"/>
      </c:catAx>
      <c:valAx>
        <c:axId val="79752576"/>
        <c:scaling>
          <c:orientation val="minMax"/>
        </c:scaling>
        <c:delete val="1"/>
        <c:axPos val="l"/>
        <c:numFmt formatCode="#,##0.00" sourceLinked="1"/>
        <c:tickLblPos val="nextTo"/>
        <c:crossAx val="79751040"/>
        <c:crosses val="autoZero"/>
        <c:crossBetween val="between"/>
      </c:valAx>
    </c:plotArea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title>
      <c:tx>
        <c:rich>
          <a:bodyPr/>
          <a:lstStyle/>
          <a:p>
            <a:pPr>
              <a:defRPr sz="2800"/>
            </a:pPr>
            <a:r>
              <a:rPr lang="pl-PL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Dochody</a:t>
            </a:r>
            <a:r>
              <a:rPr lang="pl-PL" baseline="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bieżące</a:t>
            </a:r>
            <a:endParaRPr lang="pl-PL" dirty="0" smtClean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>
              <a:defRPr sz="2800"/>
            </a:pPr>
            <a:r>
              <a:rPr lang="pl-PL" sz="2000" b="0" dirty="0" smtClean="0"/>
              <a:t> 77 242 671,97</a:t>
            </a:r>
            <a:endParaRPr lang="en-US" sz="2000" b="0" dirty="0"/>
          </a:p>
        </c:rich>
      </c:tx>
      <c:layout>
        <c:manualLayout>
          <c:xMode val="edge"/>
          <c:yMode val="edge"/>
          <c:x val="0.59379618786871857"/>
          <c:y val="7.4294670715405881E-2"/>
        </c:manualLayout>
      </c:layout>
    </c:title>
    <c:view3D>
      <c:rotX val="30"/>
      <c:rotY val="200"/>
      <c:perspective val="30"/>
    </c:view3D>
    <c:plotArea>
      <c:layout>
        <c:manualLayout>
          <c:layoutTarget val="inner"/>
          <c:xMode val="edge"/>
          <c:yMode val="edge"/>
          <c:x val="0"/>
          <c:y val="3.3258516125871392E-2"/>
          <c:w val="0.7710935685901229"/>
          <c:h val="0.96396370761026751"/>
        </c:manualLayout>
      </c:layout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Dochody bieżące</c:v>
                </c:pt>
              </c:strCache>
            </c:strRef>
          </c:tx>
          <c:explosion val="34"/>
          <c:dPt>
            <c:idx val="0"/>
            <c:spPr>
              <a:solidFill>
                <a:srgbClr val="92D050"/>
              </a:solidFill>
            </c:spPr>
          </c:dPt>
          <c:dPt>
            <c:idx val="2"/>
            <c:spPr>
              <a:solidFill>
                <a:schemeClr val="tx2">
                  <a:lumMod val="60000"/>
                  <a:lumOff val="40000"/>
                </a:schemeClr>
              </a:solidFill>
            </c:spPr>
          </c:dPt>
          <c:dPt>
            <c:idx val="3"/>
            <c:spPr>
              <a:solidFill>
                <a:srgbClr val="FFFF00"/>
              </a:solidFill>
            </c:spPr>
          </c:dPt>
          <c:dPt>
            <c:idx val="4"/>
            <c:spPr>
              <a:solidFill>
                <a:schemeClr val="accent4">
                  <a:lumMod val="75000"/>
                </a:schemeClr>
              </a:solidFill>
            </c:spPr>
          </c:dPt>
          <c:dLbls>
            <c:dLbl>
              <c:idx val="0"/>
              <c:layout>
                <c:manualLayout>
                  <c:x val="0.19068035605506969"/>
                  <c:y val="6.2281060150060186E-2"/>
                </c:manualLayout>
              </c:layout>
              <c:dLblPos val="bestFit"/>
              <c:showVal val="1"/>
            </c:dLbl>
            <c:dLbl>
              <c:idx val="1"/>
              <c:layout>
                <c:manualLayout>
                  <c:x val="-0.19602071147298211"/>
                  <c:y val="-0.17388482845264425"/>
                </c:manualLayout>
              </c:layout>
              <c:dLblPos val="bestFit"/>
              <c:showVal val="1"/>
            </c:dLbl>
            <c:dLbl>
              <c:idx val="3"/>
              <c:layout>
                <c:manualLayout>
                  <c:x val="0.10632851635997838"/>
                  <c:y val="3.461218119208264E-2"/>
                </c:manualLayout>
              </c:layout>
              <c:dLblPos val="bestFit"/>
              <c:showVal val="1"/>
            </c:dLbl>
            <c:dLbl>
              <c:idx val="4"/>
              <c:layout>
                <c:manualLayout>
                  <c:x val="-8.4934995477148941E-3"/>
                  <c:y val="-0.10498964136733953"/>
                </c:manualLayout>
              </c:layout>
              <c:dLblPos val="bestFit"/>
              <c:showVal val="1"/>
            </c:dLbl>
            <c:txPr>
              <a:bodyPr/>
              <a:lstStyle/>
              <a:p>
                <a:pPr>
                  <a:defRPr sz="1400" b="1" baseline="0"/>
                </a:pPr>
                <a:endParaRPr lang="pl-PL"/>
              </a:p>
            </c:txPr>
            <c:dLblPos val="bestFit"/>
            <c:showVal val="1"/>
            <c:showLeaderLines val="1"/>
          </c:dLbls>
          <c:cat>
            <c:strRef>
              <c:f>Arkusz1!$A$2:$A$6</c:f>
              <c:strCache>
                <c:ptCount val="5"/>
                <c:pt idx="0">
                  <c:v>własne</c:v>
                </c:pt>
                <c:pt idx="1">
                  <c:v>subwencja</c:v>
                </c:pt>
                <c:pt idx="2">
                  <c:v>dotacje z budżetu państwa</c:v>
                </c:pt>
                <c:pt idx="3">
                  <c:v>dotacje z funduszy celowych</c:v>
                </c:pt>
                <c:pt idx="4">
                  <c:v>środki z budżetu Unii Europejskiej</c:v>
                </c:pt>
              </c:strCache>
            </c:strRef>
          </c:cat>
          <c:val>
            <c:numRef>
              <c:f>Arkusz1!$B$2:$B$6</c:f>
              <c:numCache>
                <c:formatCode>#,##0.00</c:formatCode>
                <c:ptCount val="5"/>
                <c:pt idx="0">
                  <c:v>49382206.710000001</c:v>
                </c:pt>
                <c:pt idx="1">
                  <c:v>18500182</c:v>
                </c:pt>
                <c:pt idx="2">
                  <c:v>9036705.9100000001</c:v>
                </c:pt>
                <c:pt idx="3">
                  <c:v>180030</c:v>
                </c:pt>
                <c:pt idx="4">
                  <c:v>143547.34999999998</c:v>
                </c:pt>
              </c:numCache>
            </c:numRef>
          </c:val>
        </c:ser>
      </c:pie3DChart>
    </c:plotArea>
    <c:legend>
      <c:legendPos val="tr"/>
      <c:layout>
        <c:manualLayout>
          <c:xMode val="edge"/>
          <c:yMode val="edge"/>
          <c:x val="0.71981793230879776"/>
          <c:y val="0.71523055831630222"/>
          <c:w val="0.28018206769120285"/>
          <c:h val="0.28476944168369778"/>
        </c:manualLayout>
      </c:layout>
      <c:txPr>
        <a:bodyPr/>
        <a:lstStyle/>
        <a:p>
          <a:pPr>
            <a:defRPr sz="1200" baseline="0"/>
          </a:pPr>
          <a:endParaRPr lang="pl-PL"/>
        </a:p>
      </c:txPr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hart>
    <c:title>
      <c:tx>
        <c:rich>
          <a:bodyPr/>
          <a:lstStyle/>
          <a:p>
            <a:pPr>
              <a:defRPr/>
            </a:pPr>
            <a:r>
              <a:rPr lang="pl-PL" sz="2400" dirty="0" smtClean="0">
                <a:solidFill>
                  <a:srgbClr val="006600"/>
                </a:solidFill>
              </a:rPr>
              <a:t>Dochody</a:t>
            </a:r>
            <a:r>
              <a:rPr lang="pl-PL" sz="2400" baseline="0" dirty="0" smtClean="0">
                <a:solidFill>
                  <a:srgbClr val="006600"/>
                </a:solidFill>
              </a:rPr>
              <a:t> majątkowe</a:t>
            </a:r>
          </a:p>
          <a:p>
            <a:pPr>
              <a:defRPr/>
            </a:pPr>
            <a:r>
              <a:rPr lang="pl-PL" sz="2400" b="0" baseline="0" dirty="0" smtClean="0">
                <a:solidFill>
                  <a:srgbClr val="006600"/>
                </a:solidFill>
              </a:rPr>
              <a:t>9 224 343,47</a:t>
            </a:r>
            <a:endParaRPr lang="en-US" sz="2400" b="0" dirty="0">
              <a:solidFill>
                <a:srgbClr val="006600"/>
              </a:solidFill>
            </a:endParaRPr>
          </a:p>
        </c:rich>
      </c:tx>
      <c:layout/>
    </c:title>
    <c:view3D>
      <c:rotX val="20"/>
      <c:rotY val="250"/>
      <c:perspective val="30"/>
    </c:view3D>
    <c:plotArea>
      <c:layout>
        <c:manualLayout>
          <c:layoutTarget val="inner"/>
          <c:xMode val="edge"/>
          <c:yMode val="edge"/>
          <c:x val="0"/>
          <c:y val="7.2437500000000016E-2"/>
          <c:w val="0.72591141732283471"/>
          <c:h val="0.92756249999999985"/>
        </c:manualLayout>
      </c:layout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Dochody majątkowe</c:v>
                </c:pt>
              </c:strCache>
            </c:strRef>
          </c:tx>
          <c:explosion val="25"/>
          <c:dPt>
            <c:idx val="0"/>
            <c:explosion val="19"/>
            <c:spPr>
              <a:solidFill>
                <a:schemeClr val="tx2">
                  <a:lumMod val="40000"/>
                  <a:lumOff val="60000"/>
                </a:schemeClr>
              </a:solidFill>
            </c:spPr>
          </c:dPt>
          <c:dPt>
            <c:idx val="3"/>
            <c:spPr>
              <a:solidFill>
                <a:srgbClr val="FFC000"/>
              </a:solidFill>
            </c:spPr>
          </c:dPt>
          <c:dLbls>
            <c:txPr>
              <a:bodyPr/>
              <a:lstStyle/>
              <a:p>
                <a:pPr>
                  <a:defRPr sz="1600" b="1"/>
                </a:pPr>
                <a:endParaRPr lang="pl-PL"/>
              </a:p>
            </c:txPr>
            <c:dLblPos val="bestFit"/>
            <c:showVal val="1"/>
            <c:showLeaderLines val="1"/>
          </c:dLbls>
          <c:cat>
            <c:strRef>
              <c:f>Arkusz1!$A$2:$A$5</c:f>
              <c:strCache>
                <c:ptCount val="4"/>
                <c:pt idx="0">
                  <c:v>własne</c:v>
                </c:pt>
                <c:pt idx="1">
                  <c:v>dotacje z budżetu państwa</c:v>
                </c:pt>
                <c:pt idx="2">
                  <c:v>dotacje z funduszy celowych</c:v>
                </c:pt>
                <c:pt idx="3">
                  <c:v>środki z budżetu Unii Europejskiej</c:v>
                </c:pt>
              </c:strCache>
            </c:strRef>
          </c:cat>
          <c:val>
            <c:numRef>
              <c:f>Arkusz1!$B$2:$B$5</c:f>
              <c:numCache>
                <c:formatCode>#,##0.00</c:formatCode>
                <c:ptCount val="4"/>
                <c:pt idx="0">
                  <c:v>7553888.5700000003</c:v>
                </c:pt>
                <c:pt idx="1">
                  <c:v>18490</c:v>
                </c:pt>
                <c:pt idx="2">
                  <c:v>840000</c:v>
                </c:pt>
                <c:pt idx="3">
                  <c:v>811964.9</c:v>
                </c:pt>
              </c:numCache>
            </c:numRef>
          </c:val>
        </c:ser>
      </c:pie3DChart>
    </c:plotArea>
    <c:legend>
      <c:legendPos val="r"/>
      <c:layout>
        <c:manualLayout>
          <c:xMode val="edge"/>
          <c:yMode val="edge"/>
          <c:x val="0.679601044955644"/>
          <c:y val="0.50202559055118123"/>
          <c:w val="0.31369563804733736"/>
          <c:h val="0.49797440944881893"/>
        </c:manualLayout>
      </c:layout>
      <c:txPr>
        <a:bodyPr/>
        <a:lstStyle/>
        <a:p>
          <a:pPr>
            <a:defRPr sz="1600"/>
          </a:pPr>
          <a:endParaRPr lang="pl-PL"/>
        </a:p>
      </c:txPr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title>
      <c:tx>
        <c:rich>
          <a:bodyPr/>
          <a:lstStyle/>
          <a:p>
            <a:pPr>
              <a:defRPr/>
            </a:pPr>
            <a:r>
              <a:rPr lang="pl-PL" dirty="0">
                <a:solidFill>
                  <a:srgbClr val="006600"/>
                </a:solidFill>
              </a:rPr>
              <a:t>Wydatki w latach 2006 - 2008</a:t>
            </a:r>
          </a:p>
        </c:rich>
      </c:tx>
      <c:layout/>
    </c:title>
    <c:plotArea>
      <c:layout/>
      <c:bar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Wydatki w latach 2006 - 2008</c:v>
                </c:pt>
              </c:strCache>
            </c:strRef>
          </c:tx>
          <c:spPr>
            <a:solidFill>
              <a:srgbClr val="92D050"/>
            </a:solidFill>
          </c:spPr>
          <c:dLbls>
            <c:txPr>
              <a:bodyPr/>
              <a:lstStyle/>
              <a:p>
                <a:pPr>
                  <a:defRPr sz="1400" b="1"/>
                </a:pPr>
                <a:endParaRPr lang="pl-PL"/>
              </a:p>
            </c:txPr>
            <c:showVal val="1"/>
          </c:dLbls>
          <c:cat>
            <c:numRef>
              <c:f>Arkusz1!$A$2:$A$4</c:f>
              <c:numCache>
                <c:formatCode>General</c:formatCode>
                <c:ptCount val="3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</c:numCache>
            </c:numRef>
          </c:cat>
          <c:val>
            <c:numRef>
              <c:f>Arkusz1!$B$2:$B$4</c:f>
              <c:numCache>
                <c:formatCode>#,##0.00</c:formatCode>
                <c:ptCount val="3"/>
                <c:pt idx="0">
                  <c:v>80598542.079999998</c:v>
                </c:pt>
                <c:pt idx="1">
                  <c:v>84529245.87999998</c:v>
                </c:pt>
                <c:pt idx="2">
                  <c:v>82667616.75</c:v>
                </c:pt>
              </c:numCache>
            </c:numRef>
          </c:val>
        </c:ser>
        <c:axId val="85889792"/>
        <c:axId val="85891328"/>
      </c:barChart>
      <c:catAx>
        <c:axId val="85889792"/>
        <c:scaling>
          <c:orientation val="minMax"/>
        </c:scaling>
        <c:axPos val="b"/>
        <c:numFmt formatCode="General" sourceLinked="1"/>
        <c:tickLblPos val="nextTo"/>
        <c:crossAx val="85891328"/>
        <c:crosses val="autoZero"/>
        <c:auto val="1"/>
        <c:lblAlgn val="ctr"/>
        <c:lblOffset val="100"/>
      </c:catAx>
      <c:valAx>
        <c:axId val="85891328"/>
        <c:scaling>
          <c:orientation val="minMax"/>
        </c:scaling>
        <c:delete val="1"/>
        <c:axPos val="l"/>
        <c:numFmt formatCode="#,##0.00" sourceLinked="1"/>
        <c:tickLblPos val="nextTo"/>
        <c:crossAx val="85889792"/>
        <c:crosses val="autoZero"/>
        <c:crossBetween val="between"/>
      </c:valAx>
      <c:spPr>
        <a:noFill/>
        <a:ln w="25400">
          <a:noFill/>
        </a:ln>
      </c:spPr>
    </c:plotArea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hart>
    <c:title>
      <c:tx>
        <c:rich>
          <a:bodyPr/>
          <a:lstStyle/>
          <a:p>
            <a:pPr>
              <a:defRPr/>
            </a:pPr>
            <a:r>
              <a:rPr lang="pl-PL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Wydatki</a:t>
            </a:r>
            <a:r>
              <a:rPr lang="pl-PL" baseline="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bieżące</a:t>
            </a:r>
          </a:p>
          <a:p>
            <a:pPr>
              <a:defRPr/>
            </a:pPr>
            <a:r>
              <a:rPr lang="pl-PL" b="0" baseline="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74 666 992,12</a:t>
            </a:r>
            <a:endParaRPr lang="en-US" b="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c:rich>
      </c:tx>
      <c:layout>
        <c:manualLayout>
          <c:xMode val="edge"/>
          <c:yMode val="edge"/>
          <c:x val="0.36404445593573809"/>
          <c:y val="6.8327141746538589E-2"/>
        </c:manualLayout>
      </c:layout>
    </c:title>
    <c:view3D>
      <c:rotX val="30"/>
      <c:rotY val="190"/>
      <c:perspective val="30"/>
    </c:view3D>
    <c:plotArea>
      <c:layout/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Wydatki bieżące</c:v>
                </c:pt>
              </c:strCache>
            </c:strRef>
          </c:tx>
          <c:explosion val="25"/>
          <c:dPt>
            <c:idx val="0"/>
            <c:spPr>
              <a:solidFill>
                <a:srgbClr val="1F497D">
                  <a:lumMod val="60000"/>
                  <a:lumOff val="40000"/>
                  <a:alpha val="84000"/>
                </a:srgbClr>
              </a:solidFill>
            </c:spPr>
          </c:dPt>
          <c:dPt>
            <c:idx val="1"/>
            <c:spPr>
              <a:solidFill>
                <a:schemeClr val="accent2">
                  <a:lumMod val="75000"/>
                </a:schemeClr>
              </a:solidFill>
            </c:spPr>
          </c:dPt>
          <c:dPt>
            <c:idx val="2"/>
            <c:spPr>
              <a:solidFill>
                <a:srgbClr val="FFFF00"/>
              </a:solidFill>
            </c:spPr>
          </c:dPt>
          <c:dPt>
            <c:idx val="4"/>
            <c:spPr>
              <a:solidFill>
                <a:srgbClr val="92D050"/>
              </a:solidFill>
            </c:spPr>
          </c:dPt>
          <c:dLbls>
            <c:txPr>
              <a:bodyPr/>
              <a:lstStyle/>
              <a:p>
                <a:pPr>
                  <a:defRPr sz="1400" b="1"/>
                </a:pPr>
                <a:endParaRPr lang="pl-PL"/>
              </a:p>
            </c:txPr>
            <c:dLblPos val="bestFit"/>
            <c:showVal val="1"/>
            <c:showLeaderLines val="1"/>
          </c:dLbls>
          <c:cat>
            <c:strRef>
              <c:f>Arkusz1!$A$2:$A$7</c:f>
              <c:strCache>
                <c:ptCount val="6"/>
                <c:pt idx="0">
                  <c:v>na wynagrodzenia i pochodne wynagrodzeń</c:v>
                </c:pt>
                <c:pt idx="1">
                  <c:v>dotacje</c:v>
                </c:pt>
                <c:pt idx="2">
                  <c:v>obsługa długu</c:v>
                </c:pt>
                <c:pt idx="3">
                  <c:v>remonty w oświacie</c:v>
                </c:pt>
                <c:pt idx="4">
                  <c:v>remonty dróg</c:v>
                </c:pt>
                <c:pt idx="5">
                  <c:v>pozostałe remonty</c:v>
                </c:pt>
              </c:strCache>
            </c:strRef>
          </c:cat>
          <c:val>
            <c:numRef>
              <c:f>Arkusz1!$B$2:$B$7</c:f>
              <c:numCache>
                <c:formatCode>#,##0.00</c:formatCode>
                <c:ptCount val="6"/>
                <c:pt idx="0">
                  <c:v>38290688.379999995</c:v>
                </c:pt>
                <c:pt idx="1">
                  <c:v>7045516.5</c:v>
                </c:pt>
                <c:pt idx="2">
                  <c:v>1876112.06</c:v>
                </c:pt>
                <c:pt idx="3">
                  <c:v>551112.93000000005</c:v>
                </c:pt>
                <c:pt idx="4">
                  <c:v>1167475.96</c:v>
                </c:pt>
                <c:pt idx="5">
                  <c:v>488412.67</c:v>
                </c:pt>
              </c:numCache>
            </c:numRef>
          </c:val>
        </c:ser>
      </c:pie3DChart>
    </c:plotArea>
    <c:legend>
      <c:legendPos val="r"/>
      <c:layout/>
      <c:txPr>
        <a:bodyPr/>
        <a:lstStyle/>
        <a:p>
          <a:pPr>
            <a:defRPr sz="1400"/>
          </a:pPr>
          <a:endParaRPr lang="pl-PL"/>
        </a:p>
      </c:txPr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l-PL"/>
  <c:chart>
    <c:title>
      <c:tx>
        <c:rich>
          <a:bodyPr/>
          <a:lstStyle/>
          <a:p>
            <a:pPr>
              <a:defRPr/>
            </a:pPr>
            <a:r>
              <a:rPr lang="pl-PL" dirty="0" smtClean="0"/>
              <a:t>Wydatki</a:t>
            </a:r>
            <a:r>
              <a:rPr lang="pl-PL" baseline="0" dirty="0" smtClean="0"/>
              <a:t> majątkowe</a:t>
            </a:r>
            <a:endParaRPr lang="pl-PL" dirty="0" smtClean="0"/>
          </a:p>
          <a:p>
            <a:pPr>
              <a:defRPr/>
            </a:pPr>
            <a:r>
              <a:rPr lang="pl-PL" sz="2000" b="0" dirty="0" smtClean="0"/>
              <a:t>8 000 624,63</a:t>
            </a:r>
            <a:endParaRPr lang="en-US" sz="2000" b="0" dirty="0"/>
          </a:p>
        </c:rich>
      </c:tx>
      <c:layout/>
    </c:title>
    <c:view3D>
      <c:rotX val="30"/>
      <c:rotY val="260"/>
      <c:perspective val="30"/>
    </c:view3D>
    <c:plotArea>
      <c:layout/>
      <c:pie3DChart>
        <c:varyColors val="1"/>
        <c:ser>
          <c:idx val="0"/>
          <c:order val="0"/>
          <c:tx>
            <c:strRef>
              <c:f>Arkusz1!$B$1</c:f>
              <c:strCache>
                <c:ptCount val="1"/>
                <c:pt idx="0">
                  <c:v>Wydatki majątkowe</c:v>
                </c:pt>
              </c:strCache>
            </c:strRef>
          </c:tx>
          <c:explosion val="25"/>
          <c:dPt>
            <c:idx val="0"/>
            <c:spPr>
              <a:solidFill>
                <a:schemeClr val="tx2">
                  <a:lumMod val="60000"/>
                  <a:lumOff val="40000"/>
                </a:schemeClr>
              </a:solidFill>
            </c:spPr>
          </c:dPt>
          <c:dPt>
            <c:idx val="2"/>
            <c:spPr>
              <a:solidFill>
                <a:srgbClr val="92D050"/>
              </a:solidFill>
            </c:spPr>
          </c:dPt>
          <c:dLbls>
            <c:dLbl>
              <c:idx val="2"/>
              <c:layout>
                <c:manualLayout>
                  <c:x val="0"/>
                  <c:y val="-5.7101377952755904E-2"/>
                </c:manualLayout>
              </c:layout>
              <c:dLblPos val="bestFit"/>
              <c:showVal val="1"/>
            </c:dLbl>
            <c:txPr>
              <a:bodyPr/>
              <a:lstStyle/>
              <a:p>
                <a:pPr>
                  <a:defRPr sz="1400" b="1"/>
                </a:pPr>
                <a:endParaRPr lang="pl-PL"/>
              </a:p>
            </c:txPr>
            <c:dLblPos val="bestFit"/>
            <c:showVal val="1"/>
            <c:showLeaderLines val="1"/>
          </c:dLbls>
          <c:cat>
            <c:strRef>
              <c:f>Arkusz1!$A$2:$A$4</c:f>
              <c:strCache>
                <c:ptCount val="3"/>
                <c:pt idx="0">
                  <c:v>zadania inwestycyjne</c:v>
                </c:pt>
                <c:pt idx="1">
                  <c:v>dotacje na zadania i zakuoy inwestycyjne</c:v>
                </c:pt>
                <c:pt idx="2">
                  <c:v>zakupy inwestycyjne</c:v>
                </c:pt>
              </c:strCache>
            </c:strRef>
          </c:cat>
          <c:val>
            <c:numRef>
              <c:f>Arkusz1!$B$2:$B$4</c:f>
              <c:numCache>
                <c:formatCode>#,##0.00</c:formatCode>
                <c:ptCount val="3"/>
                <c:pt idx="0">
                  <c:v>6684558.5200000005</c:v>
                </c:pt>
                <c:pt idx="1">
                  <c:v>300226.45</c:v>
                </c:pt>
                <c:pt idx="2">
                  <c:v>1015839.66</c:v>
                </c:pt>
              </c:numCache>
            </c:numRef>
          </c:val>
        </c:ser>
      </c:pie3DChart>
    </c:plotArea>
    <c:legend>
      <c:legendPos val="b"/>
      <c:layout/>
      <c:txPr>
        <a:bodyPr/>
        <a:lstStyle/>
        <a:p>
          <a:pPr>
            <a:defRPr sz="1400"/>
          </a:pPr>
          <a:endParaRPr lang="pl-PL"/>
        </a:p>
      </c:txPr>
    </c:legend>
    <c:plotVisOnly val="1"/>
  </c:chart>
  <c:txPr>
    <a:bodyPr/>
    <a:lstStyle/>
    <a:p>
      <a:pPr>
        <a:defRPr sz="1800"/>
      </a:pPr>
      <a:endParaRPr lang="pl-PL"/>
    </a:p>
  </c:txPr>
  <c:externalData r:id="rId1"/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l="-3000" r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 wzorca tytułu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221E02-25CB-4963-84BC-0813985E7D90}" type="datetimeFigureOut">
              <a:rPr lang="pl-PL" smtClean="0"/>
              <a:pPr/>
              <a:t>2009-04-23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9B7C76-EFF2-4CD8-A475-4750F11B4BC6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zerwionka-leszczyny.pl/" TargetMode="External"/><Relationship Id="rId2" Type="http://schemas.openxmlformats.org/officeDocument/2006/relationships/hyperlink" Target="mailto:ka@czerwionka-leszczyny.com.pl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714348" y="2928934"/>
            <a:ext cx="7772400" cy="1470025"/>
          </a:xfrm>
        </p:spPr>
        <p:txBody>
          <a:bodyPr>
            <a:noAutofit/>
          </a:bodyPr>
          <a:lstStyle/>
          <a:p>
            <a:pPr>
              <a:lnSpc>
                <a:spcPct val="150000"/>
              </a:lnSpc>
            </a:pPr>
            <a:r>
              <a:rPr lang="pl-PL" sz="2800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Franklin Gothic Demi" pitchFamily="34" charset="0"/>
              </a:rPr>
              <a:t>WYKONANIE BUDŻETU </a:t>
            </a:r>
            <a:br>
              <a:rPr lang="pl-PL" sz="2800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Franklin Gothic Demi" pitchFamily="34" charset="0"/>
              </a:rPr>
            </a:br>
            <a:r>
              <a:rPr lang="pl-PL" sz="2800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Franklin Gothic Demi" pitchFamily="34" charset="0"/>
              </a:rPr>
              <a:t>GMINY I MIASTA CZERWIONKA-LESZCZYNY </a:t>
            </a:r>
            <a:br>
              <a:rPr lang="pl-PL" sz="2800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Franklin Gothic Demi" pitchFamily="34" charset="0"/>
              </a:rPr>
            </a:br>
            <a:r>
              <a:rPr lang="pl-PL" sz="2800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Franklin Gothic Demi" pitchFamily="34" charset="0"/>
              </a:rPr>
              <a:t>ZA ROK 2008</a:t>
            </a:r>
            <a:endParaRPr lang="pl-PL" sz="2800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Franklin Gothic Demi" pitchFamily="34" charset="0"/>
            </a:endParaRP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3929058" y="5072074"/>
            <a:ext cx="4857784" cy="1466848"/>
          </a:xfrm>
        </p:spPr>
        <p:txBody>
          <a:bodyPr>
            <a:normAutofit lnSpcReduction="10000"/>
          </a:bodyPr>
          <a:lstStyle/>
          <a:p>
            <a:pPr algn="r"/>
            <a:endParaRPr lang="pl-PL" sz="2400" b="1" dirty="0" smtClean="0">
              <a:solidFill>
                <a:schemeClr val="tx1">
                  <a:lumMod val="75000"/>
                  <a:lumOff val="25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 algn="r">
              <a:lnSpc>
                <a:spcPct val="150000"/>
              </a:lnSpc>
            </a:pPr>
            <a:r>
              <a:rPr lang="pl-PL" sz="20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Sesja Rady Miejskiej</a:t>
            </a:r>
          </a:p>
          <a:p>
            <a:pPr algn="r">
              <a:lnSpc>
                <a:spcPct val="150000"/>
              </a:lnSpc>
            </a:pPr>
            <a:r>
              <a:rPr lang="pl-PL" sz="20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24 kwietnia 2009</a:t>
            </a:r>
            <a:endParaRPr lang="pl-PL" sz="20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Wykres 1"/>
          <p:cNvGraphicFramePr/>
          <p:nvPr/>
        </p:nvGraphicFramePr>
        <p:xfrm>
          <a:off x="1071538" y="1357298"/>
          <a:ext cx="7286676" cy="44608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Wykres 1"/>
          <p:cNvGraphicFramePr/>
          <p:nvPr/>
        </p:nvGraphicFramePr>
        <p:xfrm>
          <a:off x="1357290" y="1928802"/>
          <a:ext cx="6572296" cy="450059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1440000" y="4320000"/>
            <a:ext cx="2520000" cy="1080000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  <a:effectLst>
            <a:outerShdw blurRad="114300" dist="165100" dir="1920000" sx="96000" sy="96000" algn="ctr" rotWithShape="0">
              <a:schemeClr val="tx1">
                <a:lumMod val="75000"/>
                <a:lumOff val="25000"/>
                <a:alpha val="48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000" b="1" dirty="0" smtClean="0"/>
              <a:t>Kredyty</a:t>
            </a:r>
          </a:p>
          <a:p>
            <a:pPr algn="ctr"/>
            <a:r>
              <a:rPr lang="pl-PL" sz="2000" b="1" dirty="0" smtClean="0"/>
              <a:t>5 069 583,42</a:t>
            </a:r>
            <a:endParaRPr lang="pl-PL" sz="2000" b="1" dirty="0"/>
          </a:p>
        </p:txBody>
      </p:sp>
      <p:sp>
        <p:nvSpPr>
          <p:cNvPr id="3" name="Prostokąt 2"/>
          <p:cNvSpPr/>
          <p:nvPr/>
        </p:nvSpPr>
        <p:spPr>
          <a:xfrm>
            <a:off x="5000628" y="4357694"/>
            <a:ext cx="2520000" cy="1080000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  <a:effectLst>
            <a:outerShdw blurRad="114300" dist="152400" dir="1920000" sx="96000" sy="96000" algn="ctr" rotWithShape="0">
              <a:schemeClr val="tx1">
                <a:lumMod val="75000"/>
                <a:lumOff val="25000"/>
                <a:alpha val="48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000" b="1" dirty="0" smtClean="0"/>
              <a:t>Wolne środki pieniężne</a:t>
            </a:r>
          </a:p>
          <a:p>
            <a:pPr algn="ctr"/>
            <a:r>
              <a:rPr lang="pl-PL" sz="2000" b="1" dirty="0" smtClean="0"/>
              <a:t>2 646 395,33</a:t>
            </a:r>
            <a:endParaRPr lang="pl-PL" sz="2000" b="1" dirty="0"/>
          </a:p>
        </p:txBody>
      </p:sp>
      <p:sp>
        <p:nvSpPr>
          <p:cNvPr id="6" name="Prostokąt 5"/>
          <p:cNvSpPr/>
          <p:nvPr/>
        </p:nvSpPr>
        <p:spPr>
          <a:xfrm>
            <a:off x="3240000" y="2520000"/>
            <a:ext cx="2520000" cy="1080000"/>
          </a:xfrm>
          <a:prstGeom prst="rect">
            <a:avLst/>
          </a:prstGeom>
          <a:solidFill>
            <a:srgbClr val="92D050"/>
          </a:solidFill>
          <a:ln>
            <a:noFill/>
          </a:ln>
          <a:effectLst>
            <a:outerShdw blurRad="114300" dist="165100" dir="1920000" sx="96000" sy="96000" algn="ctr" rotWithShape="0">
              <a:srgbClr val="000000">
                <a:alpha val="48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400" dirty="0" smtClean="0"/>
              <a:t>Przychody </a:t>
            </a:r>
          </a:p>
          <a:p>
            <a:pPr algn="ctr"/>
            <a:r>
              <a:rPr lang="pl-PL" sz="2400" b="1" dirty="0" smtClean="0"/>
              <a:t>7 715 978,75</a:t>
            </a:r>
            <a:endParaRPr lang="pl-PL" sz="24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rostokąt 2"/>
          <p:cNvSpPr/>
          <p:nvPr/>
        </p:nvSpPr>
        <p:spPr>
          <a:xfrm>
            <a:off x="428596" y="3929066"/>
            <a:ext cx="2520000" cy="1440000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  <a:effectLst>
            <a:outerShdw blurRad="114300" dist="165100" dir="1920000" sx="96000" sy="96000" algn="ctr" rotWithShape="0">
              <a:schemeClr val="tx1">
                <a:lumMod val="75000"/>
                <a:lumOff val="25000"/>
                <a:alpha val="48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000" b="1" dirty="0" smtClean="0"/>
              <a:t>Spłata kredytów</a:t>
            </a:r>
          </a:p>
          <a:p>
            <a:pPr algn="ctr"/>
            <a:r>
              <a:rPr lang="pl-PL" sz="2000" b="1" dirty="0" smtClean="0"/>
              <a:t>2 240 348</a:t>
            </a:r>
            <a:endParaRPr lang="pl-PL" sz="2000" b="1" dirty="0"/>
          </a:p>
        </p:txBody>
      </p:sp>
      <p:sp>
        <p:nvSpPr>
          <p:cNvPr id="4" name="Prostokąt 3"/>
          <p:cNvSpPr/>
          <p:nvPr/>
        </p:nvSpPr>
        <p:spPr>
          <a:xfrm>
            <a:off x="3357554" y="3929066"/>
            <a:ext cx="2520000" cy="1440000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  <a:effectLst>
            <a:outerShdw blurRad="114300" dist="165100" dir="1920000" sx="96000" sy="96000" algn="ctr" rotWithShape="0">
              <a:schemeClr val="tx1">
                <a:lumMod val="75000"/>
                <a:lumOff val="25000"/>
                <a:alpha val="48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000" b="1" dirty="0" smtClean="0"/>
              <a:t>Spłata pożyczek</a:t>
            </a:r>
          </a:p>
          <a:p>
            <a:pPr algn="ctr"/>
            <a:r>
              <a:rPr lang="pl-PL" sz="2000" b="1" dirty="0" smtClean="0"/>
              <a:t>855 801</a:t>
            </a:r>
            <a:endParaRPr lang="pl-PL" sz="2000" b="1" dirty="0"/>
          </a:p>
        </p:txBody>
      </p:sp>
      <p:sp>
        <p:nvSpPr>
          <p:cNvPr id="5" name="Prostokąt 4"/>
          <p:cNvSpPr/>
          <p:nvPr/>
        </p:nvSpPr>
        <p:spPr>
          <a:xfrm>
            <a:off x="6286512" y="3929066"/>
            <a:ext cx="2520000" cy="1440000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  <a:effectLst>
            <a:outerShdw blurRad="114300" dist="165100" dir="1920000" sx="96000" sy="96000" algn="ctr" rotWithShape="0">
              <a:schemeClr val="tx1">
                <a:lumMod val="75000"/>
                <a:lumOff val="25000"/>
                <a:alpha val="48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 smtClean="0"/>
              <a:t>Wykup papierów wartościowych </a:t>
            </a:r>
            <a:endParaRPr lang="pl-PL" dirty="0" smtClean="0"/>
          </a:p>
          <a:p>
            <a:pPr algn="ctr"/>
            <a:r>
              <a:rPr lang="pl-PL" sz="2000" b="1" dirty="0" smtClean="0"/>
              <a:t>2 900 000</a:t>
            </a:r>
            <a:endParaRPr lang="pl-PL" sz="2000" b="1" dirty="0"/>
          </a:p>
        </p:txBody>
      </p:sp>
      <p:sp>
        <p:nvSpPr>
          <p:cNvPr id="6" name="Prostokąt 5"/>
          <p:cNvSpPr/>
          <p:nvPr/>
        </p:nvSpPr>
        <p:spPr>
          <a:xfrm>
            <a:off x="3240000" y="2520000"/>
            <a:ext cx="2520000" cy="1080000"/>
          </a:xfrm>
          <a:prstGeom prst="rect">
            <a:avLst/>
          </a:prstGeom>
          <a:solidFill>
            <a:srgbClr val="92D050"/>
          </a:solidFill>
          <a:ln>
            <a:noFill/>
          </a:ln>
          <a:effectLst>
            <a:outerShdw blurRad="114300" dist="165100" dir="1920000" sx="96000" sy="96000" algn="ctr" rotWithShape="0">
              <a:srgbClr val="000000">
                <a:alpha val="48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400" dirty="0" smtClean="0"/>
              <a:t>Rozchody</a:t>
            </a:r>
          </a:p>
          <a:p>
            <a:pPr algn="ctr"/>
            <a:r>
              <a:rPr lang="pl-PL" sz="2400" b="1" dirty="0" smtClean="0"/>
              <a:t>5 996 149</a:t>
            </a:r>
            <a:endParaRPr lang="pl-PL" sz="24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Wykres 1"/>
          <p:cNvGraphicFramePr/>
          <p:nvPr/>
        </p:nvGraphicFramePr>
        <p:xfrm>
          <a:off x="1571604" y="1571612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Symbol zastępczy zawartości 6"/>
          <p:cNvGraphicFramePr>
            <a:graphicFrameLocks noGrp="1"/>
          </p:cNvGraphicFramePr>
          <p:nvPr>
            <p:ph sz="half" idx="2"/>
          </p:nvPr>
        </p:nvGraphicFramePr>
        <p:xfrm>
          <a:off x="457200" y="2214555"/>
          <a:ext cx="4757742" cy="391160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Symbol zastępczy zawartości 7"/>
          <p:cNvGraphicFramePr>
            <a:graphicFrameLocks noGrp="1"/>
          </p:cNvGraphicFramePr>
          <p:nvPr>
            <p:ph sz="quarter" idx="4"/>
          </p:nvPr>
        </p:nvGraphicFramePr>
        <p:xfrm>
          <a:off x="5143504" y="2285992"/>
          <a:ext cx="3541709" cy="38084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ostokąt 1"/>
          <p:cNvSpPr/>
          <p:nvPr/>
        </p:nvSpPr>
        <p:spPr>
          <a:xfrm>
            <a:off x="1785918" y="2197894"/>
            <a:ext cx="5643602" cy="24622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buNone/>
            </a:pPr>
            <a:r>
              <a:rPr lang="pl-PL" sz="2000" dirty="0" smtClean="0">
                <a:latin typeface="Amerigo BT" pitchFamily="34" charset="0"/>
              </a:rPr>
              <a:t>ul. Parkowa 9 </a:t>
            </a:r>
          </a:p>
          <a:p>
            <a:pPr algn="r">
              <a:buNone/>
            </a:pPr>
            <a:r>
              <a:rPr lang="pl-PL" sz="2000" dirty="0" smtClean="0">
                <a:latin typeface="Amerigo BT" pitchFamily="34" charset="0"/>
              </a:rPr>
              <a:t>44-230 Czerwionka-Leszczyny </a:t>
            </a:r>
            <a:br>
              <a:rPr lang="pl-PL" sz="2000" dirty="0" smtClean="0">
                <a:latin typeface="Amerigo BT" pitchFamily="34" charset="0"/>
              </a:rPr>
            </a:br>
            <a:r>
              <a:rPr lang="pl-PL" sz="2000" dirty="0" err="1" smtClean="0">
                <a:latin typeface="Amerigo BT" pitchFamily="34" charset="0"/>
              </a:rPr>
              <a:t>tel</a:t>
            </a:r>
            <a:r>
              <a:rPr lang="pl-PL" sz="2000" dirty="0" smtClean="0">
                <a:latin typeface="Amerigo BT" pitchFamily="34" charset="0"/>
              </a:rPr>
              <a:t>: (032) 429 59 11</a:t>
            </a:r>
          </a:p>
          <a:p>
            <a:pPr algn="r">
              <a:buNone/>
            </a:pPr>
            <a:r>
              <a:rPr lang="pl-PL" sz="2000" dirty="0" smtClean="0">
                <a:latin typeface="Amerigo BT" pitchFamily="34" charset="0"/>
              </a:rPr>
              <a:t>(032) 431 17 60</a:t>
            </a:r>
            <a:br>
              <a:rPr lang="pl-PL" sz="2000" dirty="0" smtClean="0">
                <a:latin typeface="Amerigo BT" pitchFamily="34" charset="0"/>
              </a:rPr>
            </a:br>
            <a:r>
              <a:rPr lang="pl-PL" sz="2000" dirty="0" smtClean="0">
                <a:latin typeface="Amerigo BT" pitchFamily="34" charset="0"/>
              </a:rPr>
              <a:t> </a:t>
            </a:r>
          </a:p>
          <a:p>
            <a:pPr algn="r">
              <a:buNone/>
            </a:pPr>
            <a:r>
              <a:rPr lang="pl-PL" dirty="0" smtClean="0">
                <a:latin typeface="Amerigo BT" pitchFamily="34" charset="0"/>
              </a:rPr>
              <a:t>e-mail:</a:t>
            </a:r>
            <a:r>
              <a:rPr lang="pl-PL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Amerigo BT" pitchFamily="34" charset="0"/>
              </a:rPr>
              <a:t> </a:t>
            </a:r>
            <a:r>
              <a:rPr lang="pl-PL" dirty="0" err="1" smtClean="0">
                <a:solidFill>
                  <a:schemeClr val="tx1">
                    <a:lumMod val="95000"/>
                    <a:lumOff val="5000"/>
                  </a:schemeClr>
                </a:solidFill>
                <a:latin typeface="Amerigo BT" pitchFamily="34" charset="0"/>
                <a:hlinkClick r:id="rId2"/>
              </a:rPr>
              <a:t>ka@czerwionka-leszczyny.com.pl</a:t>
            </a:r>
            <a:endParaRPr lang="pl-PL" dirty="0" smtClean="0">
              <a:solidFill>
                <a:schemeClr val="tx1">
                  <a:lumMod val="95000"/>
                  <a:lumOff val="5000"/>
                </a:schemeClr>
              </a:solidFill>
              <a:latin typeface="Amerigo BT" pitchFamily="34" charset="0"/>
            </a:endParaRPr>
          </a:p>
          <a:p>
            <a:pPr algn="r">
              <a:buNone/>
            </a:pPr>
            <a:r>
              <a:rPr lang="pl-PL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Amerigo BT" pitchFamily="34" charset="0"/>
              </a:rPr>
              <a:t> </a:t>
            </a:r>
            <a:r>
              <a:rPr lang="pl-PL" dirty="0" smtClean="0">
                <a:latin typeface="Amerigo BT" pitchFamily="34" charset="0"/>
              </a:rPr>
              <a:t>strona </a:t>
            </a:r>
            <a:r>
              <a:rPr lang="pl-PL" dirty="0" smtClean="0">
                <a:latin typeface="Amerigo BT" pitchFamily="34" charset="0"/>
              </a:rPr>
              <a:t>internetowa: </a:t>
            </a:r>
            <a:r>
              <a:rPr lang="pl-PL" dirty="0" err="1" smtClean="0">
                <a:latin typeface="Amerigo BT" pitchFamily="34" charset="0"/>
                <a:hlinkClick r:id="rId3"/>
              </a:rPr>
              <a:t>www.czerwionka-leszczyny.pl</a:t>
            </a:r>
            <a:endParaRPr lang="pl-PL" dirty="0" smtClean="0">
              <a:latin typeface="Amerigo BT" pitchFamily="34" charset="0"/>
            </a:endParaRPr>
          </a:p>
          <a:p>
            <a:pPr algn="r">
              <a:buNone/>
            </a:pP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le tekstowe 2"/>
          <p:cNvSpPr txBox="1"/>
          <p:nvPr/>
        </p:nvSpPr>
        <p:spPr>
          <a:xfrm>
            <a:off x="1440000" y="2520000"/>
            <a:ext cx="262443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b="1" dirty="0" smtClean="0">
                <a:solidFill>
                  <a:srgbClr val="006600"/>
                </a:solidFill>
                <a:latin typeface="Arial" pitchFamily="34" charset="0"/>
                <a:cs typeface="Arial" pitchFamily="34" charset="0"/>
              </a:rPr>
              <a:t>Dochody 2008</a:t>
            </a:r>
            <a:endParaRPr lang="pl-PL" sz="2800" b="1" dirty="0">
              <a:solidFill>
                <a:srgbClr val="0066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pole tekstowe 3"/>
          <p:cNvSpPr txBox="1"/>
          <p:nvPr/>
        </p:nvSpPr>
        <p:spPr>
          <a:xfrm>
            <a:off x="4320000" y="2520000"/>
            <a:ext cx="336181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b="1" dirty="0" smtClean="0">
                <a:latin typeface="Arial" pitchFamily="34" charset="0"/>
                <a:cs typeface="Arial" pitchFamily="34" charset="0"/>
              </a:rPr>
              <a:t>     </a:t>
            </a:r>
            <a:r>
              <a:rPr lang="pl-PL" sz="28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cs typeface="Arial" pitchFamily="34" charset="0"/>
              </a:rPr>
              <a:t>86 467 015,44 zł</a:t>
            </a:r>
            <a:endParaRPr lang="pl-PL" sz="2800" b="1" dirty="0">
              <a:solidFill>
                <a:schemeClr val="tx1">
                  <a:lumMod val="65000"/>
                  <a:lumOff val="3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pole tekstowe 4"/>
          <p:cNvSpPr txBox="1"/>
          <p:nvPr/>
        </p:nvSpPr>
        <p:spPr>
          <a:xfrm>
            <a:off x="1440000" y="3960000"/>
            <a:ext cx="245766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b="1" dirty="0" smtClean="0">
                <a:solidFill>
                  <a:srgbClr val="006600"/>
                </a:solidFill>
                <a:latin typeface="Arial" pitchFamily="34" charset="0"/>
                <a:cs typeface="Arial" pitchFamily="34" charset="0"/>
              </a:rPr>
              <a:t>Wydatki 2008</a:t>
            </a:r>
            <a:endParaRPr lang="pl-PL" sz="2800" b="1" dirty="0">
              <a:solidFill>
                <a:srgbClr val="0066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pole tekstowe 5"/>
          <p:cNvSpPr txBox="1"/>
          <p:nvPr/>
        </p:nvSpPr>
        <p:spPr>
          <a:xfrm>
            <a:off x="4320000" y="3960000"/>
            <a:ext cx="336181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b="1" dirty="0" smtClean="0">
                <a:latin typeface="Arial" pitchFamily="34" charset="0"/>
                <a:cs typeface="Arial" pitchFamily="34" charset="0"/>
              </a:rPr>
              <a:t>     </a:t>
            </a:r>
            <a:r>
              <a:rPr lang="pl-PL" sz="28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cs typeface="Arial" pitchFamily="34" charset="0"/>
              </a:rPr>
              <a:t>82 667 616,75 zł</a:t>
            </a:r>
            <a:endParaRPr lang="pl-PL" sz="2800" b="1" dirty="0">
              <a:solidFill>
                <a:schemeClr val="tx1">
                  <a:lumMod val="65000"/>
                  <a:lumOff val="3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pole tekstowe 6"/>
          <p:cNvSpPr txBox="1"/>
          <p:nvPr/>
        </p:nvSpPr>
        <p:spPr>
          <a:xfrm>
            <a:off x="1440000" y="5400000"/>
            <a:ext cx="282481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b="1" dirty="0" smtClean="0">
                <a:solidFill>
                  <a:srgbClr val="006600"/>
                </a:solidFill>
                <a:latin typeface="Arial" pitchFamily="34" charset="0"/>
                <a:cs typeface="Arial" pitchFamily="34" charset="0"/>
              </a:rPr>
              <a:t>Nadwyżka 2008</a:t>
            </a:r>
            <a:endParaRPr lang="pl-PL" sz="2800" b="1" dirty="0">
              <a:solidFill>
                <a:srgbClr val="0066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pole tekstowe 7"/>
          <p:cNvSpPr txBox="1"/>
          <p:nvPr/>
        </p:nvSpPr>
        <p:spPr>
          <a:xfrm>
            <a:off x="4320000" y="5400000"/>
            <a:ext cx="316144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b="1" dirty="0" smtClean="0">
                <a:latin typeface="Arial" pitchFamily="34" charset="0"/>
                <a:cs typeface="Arial" pitchFamily="34" charset="0"/>
              </a:rPr>
              <a:t>     </a:t>
            </a:r>
            <a:r>
              <a:rPr lang="pl-PL" sz="28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cs typeface="Arial" pitchFamily="34" charset="0"/>
              </a:rPr>
              <a:t>3 799 398,69 zł</a:t>
            </a:r>
            <a:endParaRPr lang="pl-PL" sz="2800" b="1" dirty="0">
              <a:solidFill>
                <a:schemeClr val="tx1">
                  <a:lumMod val="65000"/>
                  <a:lumOff val="3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 spd="med"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12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1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22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27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  <p:bldP spid="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Wykres 1"/>
          <p:cNvGraphicFramePr/>
          <p:nvPr/>
        </p:nvGraphicFramePr>
        <p:xfrm>
          <a:off x="1500166" y="2428868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pole tekstowe 2"/>
          <p:cNvSpPr txBox="1"/>
          <p:nvPr/>
        </p:nvSpPr>
        <p:spPr>
          <a:xfrm>
            <a:off x="2643174" y="2214554"/>
            <a:ext cx="39940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pl-PL" b="1" dirty="0" smtClean="0"/>
              <a:t>Porównanie budżetu za lata 2006 - 2008</a:t>
            </a:r>
            <a:endParaRPr lang="pl-PL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2357422" y="1785926"/>
            <a:ext cx="449296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3600" b="1" dirty="0" smtClean="0">
                <a:solidFill>
                  <a:srgbClr val="006600"/>
                </a:solidFill>
              </a:rPr>
              <a:t>Finansowanie deficytu</a:t>
            </a:r>
            <a:endParaRPr lang="pl-PL" sz="3600" b="1" dirty="0">
              <a:solidFill>
                <a:srgbClr val="006600"/>
              </a:solidFill>
            </a:endParaRPr>
          </a:p>
        </p:txBody>
      </p:sp>
      <p:graphicFrame>
        <p:nvGraphicFramePr>
          <p:cNvPr id="3" name="Wykres 2"/>
          <p:cNvGraphicFramePr/>
          <p:nvPr/>
        </p:nvGraphicFramePr>
        <p:xfrm>
          <a:off x="714348" y="2786058"/>
          <a:ext cx="3429024" cy="30321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Wykres 3"/>
          <p:cNvGraphicFramePr/>
          <p:nvPr/>
        </p:nvGraphicFramePr>
        <p:xfrm>
          <a:off x="4643438" y="2857496"/>
          <a:ext cx="3952892" cy="32147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Wykres 2"/>
          <p:cNvGraphicFramePr/>
          <p:nvPr/>
        </p:nvGraphicFramePr>
        <p:xfrm>
          <a:off x="1500166" y="2143116"/>
          <a:ext cx="6357982" cy="38576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Wykres 2"/>
          <p:cNvGraphicFramePr/>
          <p:nvPr/>
        </p:nvGraphicFramePr>
        <p:xfrm>
          <a:off x="357158" y="1643050"/>
          <a:ext cx="8286808" cy="478634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1"/>
          <p:cNvSpPr txBox="1"/>
          <p:nvPr/>
        </p:nvSpPr>
        <p:spPr>
          <a:xfrm>
            <a:off x="1714480" y="2000240"/>
            <a:ext cx="579312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2800" b="1" dirty="0" smtClean="0">
                <a:solidFill>
                  <a:srgbClr val="006600"/>
                </a:solidFill>
              </a:rPr>
              <a:t>Dochody własne w latach 2006 - 2008</a:t>
            </a:r>
            <a:endParaRPr lang="pl-PL" sz="2800" b="1" dirty="0">
              <a:solidFill>
                <a:srgbClr val="006600"/>
              </a:solidFill>
            </a:endParaRPr>
          </a:p>
        </p:txBody>
      </p:sp>
      <p:graphicFrame>
        <p:nvGraphicFramePr>
          <p:cNvPr id="5" name="Tabela 4"/>
          <p:cNvGraphicFramePr>
            <a:graphicFrameLocks noGrp="1"/>
          </p:cNvGraphicFramePr>
          <p:nvPr/>
        </p:nvGraphicFramePr>
        <p:xfrm>
          <a:off x="1571604" y="2786058"/>
          <a:ext cx="6096000" cy="2398404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1524000"/>
                <a:gridCol w="1524000"/>
                <a:gridCol w="1524000"/>
                <a:gridCol w="1524000"/>
              </a:tblGrid>
              <a:tr h="799468"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Dochody</a:t>
                      </a:r>
                      <a:r>
                        <a:rPr lang="pl-PL" baseline="0" dirty="0" smtClean="0"/>
                        <a:t> własne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2006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2007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2008</a:t>
                      </a:r>
                      <a:endParaRPr lang="pl-PL" dirty="0"/>
                    </a:p>
                  </a:txBody>
                  <a:tcPr anchor="ctr"/>
                </a:tc>
              </a:tr>
              <a:tr h="799468">
                <a:tc>
                  <a:txBody>
                    <a:bodyPr/>
                    <a:lstStyle/>
                    <a:p>
                      <a:r>
                        <a:rPr lang="pl-PL" sz="1400" b="1" baseline="0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Udział </a:t>
                      </a:r>
                      <a:br>
                        <a:rPr lang="pl-PL" sz="1400" b="1" baseline="0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</a:br>
                      <a:r>
                        <a:rPr lang="pl-PL" sz="1400" b="1" baseline="0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w podatkach dochodowych</a:t>
                      </a:r>
                      <a:endParaRPr lang="pl-PL" sz="1400" b="1" baseline="0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b="1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19 149 500,99</a:t>
                      </a:r>
                      <a:endParaRPr lang="pl-PL" b="1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b="1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23 175 002,05</a:t>
                      </a:r>
                      <a:endParaRPr lang="pl-PL" b="1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l-PL" b="1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25 340 699,03</a:t>
                      </a:r>
                    </a:p>
                  </a:txBody>
                  <a:tcPr anchor="ctr"/>
                </a:tc>
              </a:tr>
              <a:tr h="799468">
                <a:tc>
                  <a:txBody>
                    <a:bodyPr/>
                    <a:lstStyle/>
                    <a:p>
                      <a:r>
                        <a:rPr lang="pl-PL" sz="1400" b="1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Zezwolenie na sprzedaż napojów alkoholowych</a:t>
                      </a:r>
                      <a:endParaRPr lang="pl-PL" sz="1400" b="1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b="1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531 849,53</a:t>
                      </a:r>
                      <a:endParaRPr lang="pl-PL" b="1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b="1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564 807,25</a:t>
                      </a:r>
                      <a:endParaRPr lang="pl-PL" b="1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l-PL" b="1" dirty="0" smtClean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591 481,91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Wykres 1"/>
          <p:cNvGraphicFramePr/>
          <p:nvPr/>
        </p:nvGraphicFramePr>
        <p:xfrm>
          <a:off x="642910" y="1714488"/>
          <a:ext cx="7786742" cy="44291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Wykres 2"/>
          <p:cNvGraphicFramePr/>
          <p:nvPr/>
        </p:nvGraphicFramePr>
        <p:xfrm>
          <a:off x="1714480" y="1785926"/>
          <a:ext cx="6096000" cy="44211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282</TotalTime>
  <Words>207</Words>
  <PresentationFormat>Pokaz na ekranie (4:3)</PresentationFormat>
  <Paragraphs>77</Paragraphs>
  <Slides>16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16</vt:i4>
      </vt:variant>
    </vt:vector>
  </HeadingPairs>
  <TitlesOfParts>
    <vt:vector size="17" baseType="lpstr">
      <vt:lpstr>Motyw pakietu Office</vt:lpstr>
      <vt:lpstr>WYKONANIE BUDŻETU  GMINY I MIASTA CZERWIONKA-LESZCZYNY  ZA ROK 2008</vt:lpstr>
      <vt:lpstr>Slajd 2</vt:lpstr>
      <vt:lpstr>Slajd 3</vt:lpstr>
      <vt:lpstr>Slajd 4</vt:lpstr>
      <vt:lpstr>Slajd 5</vt:lpstr>
      <vt:lpstr>Slajd 6</vt:lpstr>
      <vt:lpstr>Slajd 7</vt:lpstr>
      <vt:lpstr>Slajd 8</vt:lpstr>
      <vt:lpstr>Slajd 9</vt:lpstr>
      <vt:lpstr>Slajd 10</vt:lpstr>
      <vt:lpstr>Slajd 11</vt:lpstr>
      <vt:lpstr>Slajd 12</vt:lpstr>
      <vt:lpstr>Slajd 13</vt:lpstr>
      <vt:lpstr>Slajd 14</vt:lpstr>
      <vt:lpstr>Slajd 15</vt:lpstr>
      <vt:lpstr>Slajd 16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WYKONANIE BUDŻETU  GMINY I MIASTA CZERWIONKA-LESZCZYNY  ZA ROK 2008</dc:title>
  <cp:lastModifiedBy> </cp:lastModifiedBy>
  <cp:revision>41</cp:revision>
  <dcterms:modified xsi:type="dcterms:W3CDTF">2009-04-23T12:13:33Z</dcterms:modified>
</cp:coreProperties>
</file>